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335" r:id="rId4"/>
    <p:sldId id="332" r:id="rId5"/>
    <p:sldId id="338" r:id="rId6"/>
    <p:sldId id="341" r:id="rId7"/>
    <p:sldId id="342" r:id="rId8"/>
    <p:sldId id="351" r:id="rId9"/>
    <p:sldId id="344" r:id="rId10"/>
    <p:sldId id="343" r:id="rId11"/>
    <p:sldId id="276" r:id="rId12"/>
    <p:sldId id="294" r:id="rId13"/>
    <p:sldId id="295" r:id="rId14"/>
    <p:sldId id="296" r:id="rId15"/>
    <p:sldId id="345" r:id="rId16"/>
    <p:sldId id="291" r:id="rId17"/>
    <p:sldId id="275" r:id="rId18"/>
    <p:sldId id="285" r:id="rId19"/>
    <p:sldId id="298" r:id="rId20"/>
    <p:sldId id="311" r:id="rId21"/>
    <p:sldId id="302" r:id="rId22"/>
    <p:sldId id="299" r:id="rId23"/>
    <p:sldId id="312" r:id="rId24"/>
    <p:sldId id="286" r:id="rId25"/>
    <p:sldId id="336" r:id="rId26"/>
    <p:sldId id="287" r:id="rId27"/>
    <p:sldId id="288" r:id="rId28"/>
    <p:sldId id="346" r:id="rId29"/>
    <p:sldId id="314" r:id="rId30"/>
    <p:sldId id="327" r:id="rId31"/>
    <p:sldId id="347" r:id="rId32"/>
    <p:sldId id="313" r:id="rId33"/>
    <p:sldId id="350" r:id="rId34"/>
    <p:sldId id="281" r:id="rId35"/>
    <p:sldId id="337" r:id="rId36"/>
    <p:sldId id="319" r:id="rId37"/>
    <p:sldId id="348" r:id="rId38"/>
    <p:sldId id="349" r:id="rId39"/>
    <p:sldId id="269" r:id="rId40"/>
    <p:sldId id="293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80915" autoAdjust="0"/>
  </p:normalViewPr>
  <p:slideViewPr>
    <p:cSldViewPr snapToGrid="0">
      <p:cViewPr varScale="1">
        <p:scale>
          <a:sx n="63" d="100"/>
          <a:sy n="63" d="100"/>
        </p:scale>
        <p:origin x="12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svg>
</file>

<file path=ppt/media/image11.png>
</file>

<file path=ppt/media/image12.svg>
</file>

<file path=ppt/media/image14.png>
</file>

<file path=ppt/media/image15.png>
</file>

<file path=ppt/media/image16.png>
</file>

<file path=ppt/media/image17.wmf>
</file>

<file path=ppt/media/image18.jpeg>
</file>

<file path=ppt/media/image19.jpeg>
</file>

<file path=ppt/media/image2.wmf>
</file>

<file path=ppt/media/image20.png>
</file>

<file path=ppt/media/image21.png>
</file>

<file path=ppt/media/image22.png>
</file>

<file path=ppt/media/image4.png>
</file>

<file path=ppt/media/image5.wmf>
</file>

<file path=ppt/media/image6.wmf>
</file>

<file path=ppt/media/image7.wm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5BD90-34AB-4A5C-8A77-42872C29B338}" type="datetimeFigureOut">
              <a:rPr lang="es-CO" smtClean="0"/>
              <a:t>21/10/2022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FBF19F-F788-40DD-B325-B2C5F40A6A6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99027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FBF19F-F788-40DD-B325-B2C5F40A6A6C}" type="slidenum">
              <a:rPr lang="es-CO" smtClean="0"/>
              <a:t>17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14665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FBF19F-F788-40DD-B325-B2C5F40A6A6C}" type="slidenum">
              <a:rPr lang="es-CO" smtClean="0"/>
              <a:t>19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4661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FBF19F-F788-40DD-B325-B2C5F40A6A6C}" type="slidenum">
              <a:rPr lang="es-CO" smtClean="0"/>
              <a:t>21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91224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FBF19F-F788-40DD-B325-B2C5F40A6A6C}" type="slidenum">
              <a:rPr lang="es-CO" smtClean="0"/>
              <a:t>22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61273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FBF19F-F788-40DD-B325-B2C5F40A6A6C}" type="slidenum">
              <a:rPr lang="es-CO" smtClean="0"/>
              <a:t>27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19437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6287" y="2880240"/>
            <a:ext cx="8825658" cy="1654072"/>
          </a:xfrm>
        </p:spPr>
        <p:txBody>
          <a:bodyPr/>
          <a:lstStyle/>
          <a:p>
            <a:pPr algn="ctr"/>
            <a:r>
              <a:rPr lang="es-CO" sz="6600" dirty="0"/>
              <a:t>INFERENCIA CAUSAL EN EPIDEMIOLOGÍA AMBIENTAL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6287" y="4534312"/>
            <a:ext cx="8825658" cy="861420"/>
          </a:xfrm>
        </p:spPr>
        <p:txBody>
          <a:bodyPr>
            <a:normAutofit/>
          </a:bodyPr>
          <a:lstStyle/>
          <a:p>
            <a:pPr algn="ctr"/>
            <a:r>
              <a:rPr lang="es-CO" sz="2800" dirty="0"/>
              <a:t>Juan David Gutiérrez torres</a:t>
            </a:r>
          </a:p>
        </p:txBody>
      </p:sp>
    </p:spTree>
    <p:extLst>
      <p:ext uri="{BB962C8B-B14F-4D97-AF65-F5344CB8AC3E}">
        <p14:creationId xmlns:p14="http://schemas.microsoft.com/office/powerpoint/2010/main" val="2515497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A18956-A24A-46CE-9D17-FE431E001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186" y="335657"/>
            <a:ext cx="8761413" cy="706964"/>
          </a:xfrm>
        </p:spPr>
        <p:txBody>
          <a:bodyPr/>
          <a:lstStyle/>
          <a:p>
            <a:r>
              <a:rPr lang="es-CO" dirty="0"/>
              <a:t>Paradojas epidemiológicas resultas</a:t>
            </a:r>
          </a:p>
        </p:txBody>
      </p:sp>
      <p:graphicFrame>
        <p:nvGraphicFramePr>
          <p:cNvPr id="13" name="Objeto 12">
            <a:extLst>
              <a:ext uri="{FF2B5EF4-FFF2-40B4-BE49-F238E27FC236}">
                <a16:creationId xmlns:a16="http://schemas.microsoft.com/office/drawing/2014/main" id="{0AB7D64C-18DA-C25D-4753-9B35F96A2B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7154005"/>
              </p:ext>
            </p:extLst>
          </p:nvPr>
        </p:nvGraphicFramePr>
        <p:xfrm>
          <a:off x="127322" y="1042621"/>
          <a:ext cx="11771453" cy="60873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8958680" imgH="11704320" progId="PBrush">
                  <p:embed/>
                </p:oleObj>
              </mc:Choice>
              <mc:Fallback>
                <p:oleObj name="Bitmap Image" r:id="rId2" imgW="18958680" imgH="11704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7322" y="1042621"/>
                        <a:ext cx="11771453" cy="60873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1250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A18956-A24A-46CE-9D17-FE431E001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Efecto causal individual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9E82DD-E51F-4B5A-A600-7F54B946A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457" y="2234539"/>
            <a:ext cx="10683085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400" dirty="0"/>
              <a:t>Es la diferencia entre los valores de la variable respuesta (Y) obtenidos en el mundo real (el individuo </a:t>
            </a:r>
            <a:r>
              <a:rPr lang="es-ES" sz="2400" b="1" dirty="0"/>
              <a:t>ES</a:t>
            </a:r>
            <a:r>
              <a:rPr lang="es-ES" sz="2400" dirty="0"/>
              <a:t> sometido al tratamiento/exposición A=1) vs el mundo </a:t>
            </a:r>
            <a:r>
              <a:rPr lang="es-ES" sz="2400" b="1" dirty="0">
                <a:solidFill>
                  <a:srgbClr val="FF0000"/>
                </a:solidFill>
              </a:rPr>
              <a:t>contrafactual</a:t>
            </a:r>
            <a:r>
              <a:rPr lang="es-ES" sz="2400" dirty="0"/>
              <a:t> (el mismo individuo </a:t>
            </a:r>
            <a:r>
              <a:rPr lang="es-ES" sz="2400" b="1" dirty="0"/>
              <a:t>NO</a:t>
            </a:r>
            <a:r>
              <a:rPr lang="es-ES" sz="2400" dirty="0"/>
              <a:t> </a:t>
            </a:r>
            <a:r>
              <a:rPr lang="es-ES" sz="2400" b="1" dirty="0"/>
              <a:t>ES</a:t>
            </a:r>
            <a:r>
              <a:rPr lang="es-ES" sz="2400" dirty="0"/>
              <a:t> sometido al tratamiento A=0):</a:t>
            </a:r>
            <a:endParaRPr lang="es-CO" sz="2400" dirty="0"/>
          </a:p>
        </p:txBody>
      </p:sp>
      <p:pic>
        <p:nvPicPr>
          <p:cNvPr id="7" name="Imagen 6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D528A158-F2C8-470F-8525-42F6A774F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0" y="3778411"/>
            <a:ext cx="8648700" cy="33909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F414FCE-888E-4980-8C68-5F5A6797563E}"/>
              </a:ext>
            </a:extLst>
          </p:cNvPr>
          <p:cNvSpPr txBox="1"/>
          <p:nvPr/>
        </p:nvSpPr>
        <p:spPr>
          <a:xfrm>
            <a:off x="4611328" y="3510069"/>
            <a:ext cx="4807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s-CO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[Y(1)] – </a:t>
            </a:r>
            <a:r>
              <a:rPr lang="es-CO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s-CO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[Y(0)]</a:t>
            </a:r>
          </a:p>
        </p:txBody>
      </p:sp>
    </p:spTree>
    <p:extLst>
      <p:ext uri="{BB962C8B-B14F-4D97-AF65-F5344CB8AC3E}">
        <p14:creationId xmlns:p14="http://schemas.microsoft.com/office/powerpoint/2010/main" val="252815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A18956-A24A-46CE-9D17-FE431E001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90" y="993764"/>
            <a:ext cx="10083317" cy="706964"/>
          </a:xfrm>
        </p:spPr>
        <p:txBody>
          <a:bodyPr/>
          <a:lstStyle/>
          <a:p>
            <a:r>
              <a:rPr lang="es-CO" dirty="0"/>
              <a:t>El problema fundamental de la inferencia causal: los datos faltantes</a:t>
            </a:r>
          </a:p>
        </p:txBody>
      </p:sp>
      <p:graphicFrame>
        <p:nvGraphicFramePr>
          <p:cNvPr id="4" name="Tabla 5">
            <a:extLst>
              <a:ext uri="{FF2B5EF4-FFF2-40B4-BE49-F238E27FC236}">
                <a16:creationId xmlns:a16="http://schemas.microsoft.com/office/drawing/2014/main" id="{F5D57627-7D0D-4624-8C62-FFEBDF9CC7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4513433"/>
              </p:ext>
            </p:extLst>
          </p:nvPr>
        </p:nvGraphicFramePr>
        <p:xfrm>
          <a:off x="4105368" y="3704713"/>
          <a:ext cx="3976168" cy="21336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837183">
                  <a:extLst>
                    <a:ext uri="{9D8B030D-6E8A-4147-A177-3AD203B41FA5}">
                      <a16:colId xmlns:a16="http://schemas.microsoft.com/office/drawing/2014/main" val="2949070559"/>
                    </a:ext>
                  </a:extLst>
                </a:gridCol>
                <a:gridCol w="837183">
                  <a:extLst>
                    <a:ext uri="{9D8B030D-6E8A-4147-A177-3AD203B41FA5}">
                      <a16:colId xmlns:a16="http://schemas.microsoft.com/office/drawing/2014/main" val="722835781"/>
                    </a:ext>
                  </a:extLst>
                </a:gridCol>
                <a:gridCol w="1150901">
                  <a:extLst>
                    <a:ext uri="{9D8B030D-6E8A-4147-A177-3AD203B41FA5}">
                      <a16:colId xmlns:a16="http://schemas.microsoft.com/office/drawing/2014/main" val="13851699"/>
                    </a:ext>
                  </a:extLst>
                </a:gridCol>
                <a:gridCol w="1150901">
                  <a:extLst>
                    <a:ext uri="{9D8B030D-6E8A-4147-A177-3AD203B41FA5}">
                      <a16:colId xmlns:a16="http://schemas.microsoft.com/office/drawing/2014/main" val="22335032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sz="2200" dirty="0" err="1"/>
                        <a:t>Obs</a:t>
                      </a:r>
                      <a:r>
                        <a:rPr lang="es-CO" sz="22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200" dirty="0"/>
                        <a:t>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200" dirty="0"/>
                        <a:t>Y(1)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200" dirty="0"/>
                        <a:t>Y(0)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054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2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3192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2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775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2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761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CO" dirty="0"/>
                        <a:t>    4…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2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1114110"/>
                  </a:ext>
                </a:extLst>
              </a:tr>
            </a:tbl>
          </a:graphicData>
        </a:graphic>
      </p:graphicFrame>
      <p:pic>
        <p:nvPicPr>
          <p:cNvPr id="7" name="Gráfico 6" descr="Marca de verificación con relleno sólido">
            <a:extLst>
              <a:ext uri="{FF2B5EF4-FFF2-40B4-BE49-F238E27FC236}">
                <a16:creationId xmlns:a16="http://schemas.microsoft.com/office/drawing/2014/main" id="{13A3A06F-22B8-44A0-AD76-E73CCF5CA2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20589" y="4111178"/>
            <a:ext cx="457200" cy="457200"/>
          </a:xfrm>
          <a:prstGeom prst="rect">
            <a:avLst/>
          </a:prstGeom>
        </p:spPr>
      </p:pic>
      <p:pic>
        <p:nvPicPr>
          <p:cNvPr id="8" name="Gráfico 7" descr="Marca de verificación con relleno sólido">
            <a:extLst>
              <a:ext uri="{FF2B5EF4-FFF2-40B4-BE49-F238E27FC236}">
                <a16:creationId xmlns:a16="http://schemas.microsoft.com/office/drawing/2014/main" id="{3B128B12-A55C-47EA-9FF7-B609F13DC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74205" y="4542157"/>
            <a:ext cx="457200" cy="457200"/>
          </a:xfrm>
          <a:prstGeom prst="rect">
            <a:avLst/>
          </a:prstGeom>
        </p:spPr>
      </p:pic>
      <p:pic>
        <p:nvPicPr>
          <p:cNvPr id="9" name="Gráfico 8" descr="Marca de verificación con relleno sólido">
            <a:extLst>
              <a:ext uri="{FF2B5EF4-FFF2-40B4-BE49-F238E27FC236}">
                <a16:creationId xmlns:a16="http://schemas.microsoft.com/office/drawing/2014/main" id="{E50C301B-C688-43A5-9747-852C93E44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9288" y="4941008"/>
            <a:ext cx="457200" cy="457200"/>
          </a:xfrm>
          <a:prstGeom prst="rect">
            <a:avLst/>
          </a:prstGeom>
        </p:spPr>
      </p:pic>
      <p:pic>
        <p:nvPicPr>
          <p:cNvPr id="10" name="Gráfico 9" descr="Marca de verificación con relleno sólido">
            <a:extLst>
              <a:ext uri="{FF2B5EF4-FFF2-40B4-BE49-F238E27FC236}">
                <a16:creationId xmlns:a16="http://schemas.microsoft.com/office/drawing/2014/main" id="{4C7BDD46-561E-47AB-8C1B-534D2C84AA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20589" y="5316500"/>
            <a:ext cx="457200" cy="457200"/>
          </a:xfrm>
          <a:prstGeom prst="rect">
            <a:avLst/>
          </a:prstGeom>
        </p:spPr>
      </p:pic>
      <p:pic>
        <p:nvPicPr>
          <p:cNvPr id="12" name="Gráfico 11" descr="Signo de interrogación con relleno sólido">
            <a:extLst>
              <a:ext uri="{FF2B5EF4-FFF2-40B4-BE49-F238E27FC236}">
                <a16:creationId xmlns:a16="http://schemas.microsoft.com/office/drawing/2014/main" id="{028D18B7-C627-4DB6-928C-8F177D527A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69284" y="4162796"/>
            <a:ext cx="399025" cy="399025"/>
          </a:xfrm>
          <a:prstGeom prst="rect">
            <a:avLst/>
          </a:prstGeom>
        </p:spPr>
      </p:pic>
      <p:pic>
        <p:nvPicPr>
          <p:cNvPr id="13" name="Gráfico 12" descr="Signo de interrogación con relleno sólido">
            <a:extLst>
              <a:ext uri="{FF2B5EF4-FFF2-40B4-BE49-F238E27FC236}">
                <a16:creationId xmlns:a16="http://schemas.microsoft.com/office/drawing/2014/main" id="{7E7D121D-0384-4A93-A548-DA7B4ABFD2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15672" y="4560181"/>
            <a:ext cx="399025" cy="399025"/>
          </a:xfrm>
          <a:prstGeom prst="rect">
            <a:avLst/>
          </a:prstGeom>
        </p:spPr>
      </p:pic>
      <p:pic>
        <p:nvPicPr>
          <p:cNvPr id="14" name="Gráfico 13" descr="Signo de interrogación con relleno sólido">
            <a:extLst>
              <a:ext uri="{FF2B5EF4-FFF2-40B4-BE49-F238E27FC236}">
                <a16:creationId xmlns:a16="http://schemas.microsoft.com/office/drawing/2014/main" id="{628AB0DE-AFD2-4EBF-8C9C-BABBCE886C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30012" y="4970095"/>
            <a:ext cx="399025" cy="399025"/>
          </a:xfrm>
          <a:prstGeom prst="rect">
            <a:avLst/>
          </a:prstGeom>
        </p:spPr>
      </p:pic>
      <p:pic>
        <p:nvPicPr>
          <p:cNvPr id="15" name="Gráfico 14" descr="Signo de interrogación con relleno sólido">
            <a:extLst>
              <a:ext uri="{FF2B5EF4-FFF2-40B4-BE49-F238E27FC236}">
                <a16:creationId xmlns:a16="http://schemas.microsoft.com/office/drawing/2014/main" id="{0E361351-89A2-4A1A-8AC1-1A9D68EBEE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54129" y="5387986"/>
            <a:ext cx="399025" cy="399025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47A1C32B-013C-46A4-AB18-41965F4F90CB}"/>
              </a:ext>
            </a:extLst>
          </p:cNvPr>
          <p:cNvSpPr txBox="1"/>
          <p:nvPr/>
        </p:nvSpPr>
        <p:spPr>
          <a:xfrm>
            <a:off x="418505" y="2488806"/>
            <a:ext cx="112425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/>
              <a:t>El caso hipotético de un ensayo con un tratamiento (T1) y un control (T0) y una variable respuesta (Y)</a:t>
            </a:r>
          </a:p>
        </p:txBody>
      </p:sp>
    </p:spTree>
    <p:extLst>
      <p:ext uri="{BB962C8B-B14F-4D97-AF65-F5344CB8AC3E}">
        <p14:creationId xmlns:p14="http://schemas.microsoft.com/office/powerpoint/2010/main" val="51522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43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B416A4-5CE1-45BB-9EAC-4AC263B9C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130603"/>
            <a:ext cx="3726929" cy="4596794"/>
          </a:xfrm>
        </p:spPr>
        <p:txBody>
          <a:bodyPr anchor="ctr">
            <a:normAutofit fontScale="90000"/>
          </a:bodyPr>
          <a:lstStyle/>
          <a:p>
            <a:r>
              <a:rPr lang="es-CO" sz="3200" dirty="0">
                <a:solidFill>
                  <a:srgbClr val="EBEBEB"/>
                </a:solidFill>
              </a:rPr>
              <a:t>Problemas con los modelos de regresión para estimar la asociación causal en estudios observacionales (Tomado de Donald </a:t>
            </a:r>
            <a:r>
              <a:rPr lang="es-CO" sz="3200" dirty="0" err="1">
                <a:solidFill>
                  <a:srgbClr val="EBEBEB"/>
                </a:solidFill>
              </a:rPr>
              <a:t>Rubin</a:t>
            </a:r>
            <a:r>
              <a:rPr lang="es-CO" sz="3200" dirty="0">
                <a:solidFill>
                  <a:srgbClr val="EBEBEB"/>
                </a:solidFill>
              </a:rPr>
              <a:t>)</a:t>
            </a:r>
          </a:p>
        </p:txBody>
      </p:sp>
      <p:sp>
        <p:nvSpPr>
          <p:cNvPr id="30" name="Marcador de contenido 2">
            <a:extLst>
              <a:ext uri="{FF2B5EF4-FFF2-40B4-BE49-F238E27FC236}">
                <a16:creationId xmlns:a16="http://schemas.microsoft.com/office/drawing/2014/main" id="{BD3558F6-3D54-4739-8476-BB797B852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6130" y="437513"/>
            <a:ext cx="7014051" cy="643822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O" sz="2200" b="1" dirty="0"/>
              <a:t>Cuestiones cruciales son ignoradas:</a:t>
            </a:r>
          </a:p>
          <a:p>
            <a:r>
              <a:rPr lang="es-CO" sz="2200" dirty="0"/>
              <a:t>El tema de los datos faltantes se ignora usando solo </a:t>
            </a:r>
            <a:r>
              <a:rPr lang="es-CO" sz="2200" dirty="0" err="1"/>
              <a:t>Y</a:t>
            </a:r>
            <a:r>
              <a:rPr lang="es-CO" sz="2200" baseline="-25000" dirty="0" err="1"/>
              <a:t>i,obs</a:t>
            </a:r>
            <a:endParaRPr lang="es-CO" sz="2200" baseline="-25000" dirty="0"/>
          </a:p>
          <a:p>
            <a:r>
              <a:rPr lang="es-CO" sz="2200" dirty="0"/>
              <a:t>Ya no es necesario imputar los datos faltantes </a:t>
            </a:r>
            <a:r>
              <a:rPr lang="es-CO" sz="2200" dirty="0" err="1"/>
              <a:t>Y</a:t>
            </a:r>
            <a:r>
              <a:rPr lang="es-CO" sz="2200" baseline="-25000" dirty="0" err="1"/>
              <a:t>i,mis</a:t>
            </a:r>
            <a:endParaRPr lang="es-CO" sz="2200" dirty="0"/>
          </a:p>
          <a:p>
            <a:r>
              <a:rPr lang="es-CO" sz="2200" dirty="0"/>
              <a:t>El estimando debe ser un parámetro del modelo de regresión</a:t>
            </a:r>
          </a:p>
          <a:p>
            <a:r>
              <a:rPr lang="es-CO" sz="2200" dirty="0"/>
              <a:t>Énfasis en análisis y estimadores y no en diseño del estudio y estimando</a:t>
            </a:r>
          </a:p>
          <a:p>
            <a:r>
              <a:rPr lang="es-CO" sz="2200" dirty="0"/>
              <a:t>Se ignoran los mecanismos de asignación al tratamiento/exposición (T) y los mecanismos de muestreo de las observaciones</a:t>
            </a:r>
          </a:p>
          <a:p>
            <a:r>
              <a:rPr lang="es-CO" sz="2200" dirty="0"/>
              <a:t>Se debe asumir </a:t>
            </a:r>
            <a:r>
              <a:rPr lang="es-CO" sz="2200" dirty="0" err="1"/>
              <a:t>aditividad</a:t>
            </a:r>
            <a:r>
              <a:rPr lang="es-CO" sz="2200" dirty="0"/>
              <a:t>/linealidad de los modelos de regresión → estimar parámetros (Betas)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879E746-0CFC-4410-A3BA-B2E85556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2691" y="6391838"/>
            <a:ext cx="838199" cy="304799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D57F1E4F-1CFF-5643-939E-217C01CDF565}" type="slidenum">
              <a:rPr lang="en-US" sz="1000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13</a:t>
            </a:fld>
            <a:endParaRPr lang="en-US" sz="10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436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43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B416A4-5CE1-45BB-9EAC-4AC263B9C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0" y="1130603"/>
            <a:ext cx="3787889" cy="4596794"/>
          </a:xfrm>
        </p:spPr>
        <p:txBody>
          <a:bodyPr anchor="ctr">
            <a:normAutofit/>
          </a:bodyPr>
          <a:lstStyle/>
          <a:p>
            <a:r>
              <a:rPr lang="es-CO" sz="3200" dirty="0">
                <a:solidFill>
                  <a:srgbClr val="EBEBEB"/>
                </a:solidFill>
              </a:rPr>
              <a:t>Por qué los modelos de regresión son dominantes para estimar el efecto de X en Y en EO? (Tomado de Donald </a:t>
            </a:r>
            <a:r>
              <a:rPr lang="es-CO" sz="3200" dirty="0" err="1">
                <a:solidFill>
                  <a:srgbClr val="EBEBEB"/>
                </a:solidFill>
              </a:rPr>
              <a:t>Rubin</a:t>
            </a:r>
            <a:r>
              <a:rPr lang="es-CO" sz="3200" dirty="0">
                <a:solidFill>
                  <a:srgbClr val="EBEBEB"/>
                </a:solidFill>
              </a:rPr>
              <a:t>)</a:t>
            </a:r>
          </a:p>
        </p:txBody>
      </p:sp>
      <p:sp>
        <p:nvSpPr>
          <p:cNvPr id="30" name="Marcador de contenido 2">
            <a:extLst>
              <a:ext uri="{FF2B5EF4-FFF2-40B4-BE49-F238E27FC236}">
                <a16:creationId xmlns:a16="http://schemas.microsoft.com/office/drawing/2014/main" id="{BD3558F6-3D54-4739-8476-BB797B852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3613" y="437513"/>
            <a:ext cx="6705052" cy="6259124"/>
          </a:xfrm>
        </p:spPr>
        <p:txBody>
          <a:bodyPr anchor="ctr">
            <a:normAutofit/>
          </a:bodyPr>
          <a:lstStyle/>
          <a:p>
            <a:r>
              <a:rPr lang="es-ES" sz="2200" b="1" dirty="0"/>
              <a:t>MÁS SIMPLE</a:t>
            </a:r>
          </a:p>
          <a:p>
            <a:r>
              <a:rPr lang="es-ES" sz="2200" dirty="0"/>
              <a:t>Confusión entre causación y asociación</a:t>
            </a:r>
          </a:p>
          <a:p>
            <a:r>
              <a:rPr lang="es-CO" sz="2200" dirty="0"/>
              <a:t>Limitaciones computacionales del pasado</a:t>
            </a:r>
          </a:p>
          <a:p>
            <a:r>
              <a:rPr lang="es-ES" sz="2200" dirty="0"/>
              <a:t>El uso de software estadístico “convencional” se convirtió en el estándar y, por lo tanto, aceptable en las publicaciones</a:t>
            </a:r>
          </a:p>
          <a:p>
            <a:r>
              <a:rPr lang="es-ES" sz="2200" dirty="0"/>
              <a:t>La generación de estadísticos que entendían el problema de los datos faltantes trabajó con datos experimentales y tendía a evitar los estudios observacionales (Fisher, </a:t>
            </a:r>
            <a:r>
              <a:rPr lang="es-ES" sz="2200" dirty="0" err="1"/>
              <a:t>Cornfield</a:t>
            </a:r>
            <a:r>
              <a:rPr lang="es-ES" sz="2200" dirty="0"/>
              <a:t>, etc.)</a:t>
            </a:r>
          </a:p>
          <a:p>
            <a:r>
              <a:rPr lang="es-ES" sz="2200" dirty="0"/>
              <a:t>La generación posterior de estadísticos se concentró en estudios observacionales, asumiendo que el efecto puede ser estimado sin imputación</a:t>
            </a:r>
            <a:endParaRPr lang="es-CO" sz="22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879E746-0CFC-4410-A3BA-B2E85556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2691" y="6391838"/>
            <a:ext cx="838199" cy="304799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D57F1E4F-1CFF-5643-939E-217C01CDF565}" type="slidenum">
              <a:rPr lang="en-US" sz="1000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14</a:t>
            </a:fld>
            <a:endParaRPr lang="en-US" sz="10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060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43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B416A4-5CE1-45BB-9EAC-4AC263B9C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0" y="1130603"/>
            <a:ext cx="3787889" cy="4596794"/>
          </a:xfrm>
        </p:spPr>
        <p:txBody>
          <a:bodyPr anchor="ctr">
            <a:normAutofit/>
          </a:bodyPr>
          <a:lstStyle/>
          <a:p>
            <a:r>
              <a:rPr lang="es-CO" sz="3200" dirty="0">
                <a:solidFill>
                  <a:srgbClr val="EBEBEB"/>
                </a:solidFill>
              </a:rPr>
              <a:t>El problema de usar simplemente </a:t>
            </a:r>
            <a:r>
              <a:rPr lang="es-CO" sz="3200">
                <a:solidFill>
                  <a:srgbClr val="EBEBEB"/>
                </a:solidFill>
              </a:rPr>
              <a:t>regresiones ajustadas</a:t>
            </a:r>
            <a:endParaRPr lang="es-CO" sz="3200" dirty="0">
              <a:solidFill>
                <a:srgbClr val="EBEBEB"/>
              </a:solidFill>
            </a:endParaRPr>
          </a:p>
        </p:txBody>
      </p:sp>
      <p:sp>
        <p:nvSpPr>
          <p:cNvPr id="30" name="Marcador de contenido 2">
            <a:extLst>
              <a:ext uri="{FF2B5EF4-FFF2-40B4-BE49-F238E27FC236}">
                <a16:creationId xmlns:a16="http://schemas.microsoft.com/office/drawing/2014/main" id="{BD3558F6-3D54-4739-8476-BB797B852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3613" y="437513"/>
            <a:ext cx="6705052" cy="6259124"/>
          </a:xfrm>
        </p:spPr>
        <p:txBody>
          <a:bodyPr anchor="ctr">
            <a:normAutofit lnSpcReduction="10000"/>
          </a:bodyPr>
          <a:lstStyle/>
          <a:p>
            <a:r>
              <a:rPr lang="es-ES" sz="2400" dirty="0"/>
              <a:t>En estudios observacionales se usan lm o </a:t>
            </a:r>
            <a:r>
              <a:rPr lang="es-ES" sz="2400" dirty="0" err="1"/>
              <a:t>glm</a:t>
            </a:r>
            <a:r>
              <a:rPr lang="es-ES" sz="2400" dirty="0"/>
              <a:t> para estimar los efectos del tratamiento ajustando las variables de confusión</a:t>
            </a:r>
          </a:p>
          <a:p>
            <a:r>
              <a:rPr lang="es-ES" sz="2400" dirty="0"/>
              <a:t>Sin embargo, la inferencia causal en esta situación será débil si hay poca o ninguna superposición en las distribuciones de las variables de confusión entre unidades tratadas y no tratadas.</a:t>
            </a:r>
          </a:p>
          <a:p>
            <a:r>
              <a:rPr lang="es-ES" sz="2400" dirty="0"/>
              <a:t>El modelo de regresión se extrapola a áreas del espacio de covariables donde es poco probable que se observe al menos uno de los tratamientos</a:t>
            </a:r>
          </a:p>
          <a:p>
            <a:r>
              <a:rPr lang="es-ES" sz="2400" dirty="0"/>
              <a:t>Se obtienen estimaciones del efecto sesgadas</a:t>
            </a:r>
            <a:endParaRPr lang="en-US" sz="24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879E746-0CFC-4410-A3BA-B2E85556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2691" y="6391838"/>
            <a:ext cx="838199" cy="304799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D57F1E4F-1CFF-5643-939E-217C01CDF565}" type="slidenum">
              <a:rPr lang="en-US" sz="1000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15</a:t>
            </a:fld>
            <a:endParaRPr lang="en-US" sz="10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6575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43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B416A4-5CE1-45BB-9EAC-4AC263B9C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087" y="1130603"/>
            <a:ext cx="3342442" cy="4596794"/>
          </a:xfrm>
        </p:spPr>
        <p:txBody>
          <a:bodyPr anchor="ctr">
            <a:normAutofit/>
          </a:bodyPr>
          <a:lstStyle/>
          <a:p>
            <a:r>
              <a:rPr lang="es-CO" sz="3200">
                <a:solidFill>
                  <a:srgbClr val="EBEBEB"/>
                </a:solidFill>
              </a:rPr>
              <a:t>Pasos del análisis causal</a:t>
            </a:r>
          </a:p>
        </p:txBody>
      </p:sp>
      <p:sp>
        <p:nvSpPr>
          <p:cNvPr id="30" name="Marcador de contenido 2">
            <a:extLst>
              <a:ext uri="{FF2B5EF4-FFF2-40B4-BE49-F238E27FC236}">
                <a16:creationId xmlns:a16="http://schemas.microsoft.com/office/drawing/2014/main" id="{BD3558F6-3D54-4739-8476-BB797B852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0076" y="437513"/>
            <a:ext cx="5821619" cy="6259124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CO" sz="2800" dirty="0"/>
              <a:t>Crear un diagrama causal (DAG) y probar los supuestos en el </a:t>
            </a:r>
            <a:r>
              <a:rPr lang="es-CO" sz="2800" dirty="0" err="1"/>
              <a:t>dataset</a:t>
            </a:r>
            <a:endParaRPr lang="es-CO" sz="2800" dirty="0"/>
          </a:p>
          <a:p>
            <a:pPr marL="457200" indent="-457200">
              <a:buFont typeface="+mj-lt"/>
              <a:buAutoNum type="arabicPeriod"/>
            </a:pPr>
            <a:r>
              <a:rPr lang="es-CO" sz="2800" dirty="0"/>
              <a:t>Identificar el </a:t>
            </a:r>
            <a:r>
              <a:rPr lang="es-CO" sz="2800" b="1" dirty="0">
                <a:solidFill>
                  <a:schemeClr val="tx1"/>
                </a:solidFill>
              </a:rPr>
              <a:t>estimando</a:t>
            </a:r>
            <a:r>
              <a:rPr lang="es-CO" sz="2800" dirty="0"/>
              <a:t> (</a:t>
            </a:r>
            <a:r>
              <a:rPr lang="es-CO" sz="2800" b="1" dirty="0"/>
              <a:t>lo que queremos estimar</a:t>
            </a:r>
            <a:r>
              <a:rPr lang="es-CO" sz="2800" dirty="0"/>
              <a:t>) en el DAG</a:t>
            </a:r>
          </a:p>
          <a:p>
            <a:pPr marL="457200" indent="-457200">
              <a:buFont typeface="+mj-lt"/>
              <a:buAutoNum type="arabicPeriod"/>
            </a:pPr>
            <a:r>
              <a:rPr lang="es-CO" sz="2800" dirty="0"/>
              <a:t>Estimar el efecto con alguno de los métodos de inferencia causal o algún método de regresión</a:t>
            </a:r>
          </a:p>
          <a:p>
            <a:pPr marL="457200" indent="-457200">
              <a:buFont typeface="+mj-lt"/>
              <a:buAutoNum type="arabicPeriod"/>
            </a:pPr>
            <a:r>
              <a:rPr lang="es-CO" sz="2800" dirty="0"/>
              <a:t>Hacer las pruebas de robustez (sensibilidad)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879E746-0CFC-4410-A3BA-B2E85556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2691" y="6391838"/>
            <a:ext cx="838199" cy="304799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D57F1E4F-1CFF-5643-939E-217C01CDF565}" type="slidenum">
              <a:rPr lang="en-US" sz="1000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16</a:t>
            </a:fld>
            <a:endParaRPr lang="en-US" sz="10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328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B416A4-5CE1-45BB-9EAC-4AC263B9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Variables de un DAG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5E4D466D-CC85-4275-B185-A80989B55BD3}"/>
              </a:ext>
            </a:extLst>
          </p:cNvPr>
          <p:cNvGrpSpPr/>
          <p:nvPr/>
        </p:nvGrpSpPr>
        <p:grpSpPr>
          <a:xfrm>
            <a:off x="2256802" y="2840855"/>
            <a:ext cx="3565451" cy="3524434"/>
            <a:chOff x="2676617" y="3218147"/>
            <a:chExt cx="3145636" cy="3147141"/>
          </a:xfrm>
        </p:grpSpPr>
        <p:grpSp>
          <p:nvGrpSpPr>
            <p:cNvPr id="39" name="Grupo 38">
              <a:extLst>
                <a:ext uri="{FF2B5EF4-FFF2-40B4-BE49-F238E27FC236}">
                  <a16:creationId xmlns:a16="http://schemas.microsoft.com/office/drawing/2014/main" id="{8624B1BD-337D-4227-B939-3DC54011E816}"/>
                </a:ext>
              </a:extLst>
            </p:cNvPr>
            <p:cNvGrpSpPr/>
            <p:nvPr/>
          </p:nvGrpSpPr>
          <p:grpSpPr>
            <a:xfrm>
              <a:off x="2676617" y="3218147"/>
              <a:ext cx="2641105" cy="3147141"/>
              <a:chOff x="3883980" y="3298049"/>
              <a:chExt cx="2641105" cy="3147141"/>
            </a:xfrm>
          </p:grpSpPr>
          <p:sp>
            <p:nvSpPr>
              <p:cNvPr id="6" name="Elipse 5">
                <a:extLst>
                  <a:ext uri="{FF2B5EF4-FFF2-40B4-BE49-F238E27FC236}">
                    <a16:creationId xmlns:a16="http://schemas.microsoft.com/office/drawing/2014/main" id="{4CC66F97-28E1-43B0-B59F-4D5C745C6679}"/>
                  </a:ext>
                </a:extLst>
              </p:cNvPr>
              <p:cNvSpPr/>
              <p:nvPr/>
            </p:nvSpPr>
            <p:spPr>
              <a:xfrm>
                <a:off x="5814872" y="3298049"/>
                <a:ext cx="710213" cy="50602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I</a:t>
                </a:r>
              </a:p>
            </p:txBody>
          </p:sp>
          <p:sp>
            <p:nvSpPr>
              <p:cNvPr id="4" name="Elipse 3">
                <a:extLst>
                  <a:ext uri="{FF2B5EF4-FFF2-40B4-BE49-F238E27FC236}">
                    <a16:creationId xmlns:a16="http://schemas.microsoft.com/office/drawing/2014/main" id="{DF3D776C-5525-4C2E-A6AC-0CE0E76E556B}"/>
                  </a:ext>
                </a:extLst>
              </p:cNvPr>
              <p:cNvSpPr/>
              <p:nvPr/>
            </p:nvSpPr>
            <p:spPr>
              <a:xfrm>
                <a:off x="4971492" y="4190259"/>
                <a:ext cx="710213" cy="506027"/>
              </a:xfrm>
              <a:prstGeom prst="ellipse">
                <a:avLst/>
              </a:prstGeom>
              <a:ln w="889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T</a:t>
                </a:r>
              </a:p>
            </p:txBody>
          </p:sp>
          <p:sp>
            <p:nvSpPr>
              <p:cNvPr id="5" name="Elipse 4">
                <a:extLst>
                  <a:ext uri="{FF2B5EF4-FFF2-40B4-BE49-F238E27FC236}">
                    <a16:creationId xmlns:a16="http://schemas.microsoft.com/office/drawing/2014/main" id="{2441A008-66D9-437B-B289-AAD5C5D601F4}"/>
                  </a:ext>
                </a:extLst>
              </p:cNvPr>
              <p:cNvSpPr/>
              <p:nvPr/>
            </p:nvSpPr>
            <p:spPr>
              <a:xfrm>
                <a:off x="4971491" y="5064712"/>
                <a:ext cx="710213" cy="50602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7" name="Elipse 6">
                <a:extLst>
                  <a:ext uri="{FF2B5EF4-FFF2-40B4-BE49-F238E27FC236}">
                    <a16:creationId xmlns:a16="http://schemas.microsoft.com/office/drawing/2014/main" id="{13288B4C-6DE9-4C01-9911-969401B58E82}"/>
                  </a:ext>
                </a:extLst>
              </p:cNvPr>
              <p:cNvSpPr/>
              <p:nvPr/>
            </p:nvSpPr>
            <p:spPr>
              <a:xfrm>
                <a:off x="3883980" y="3298050"/>
                <a:ext cx="710213" cy="506027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sp>
            <p:nvSpPr>
              <p:cNvPr id="8" name="Elipse 7">
                <a:extLst>
                  <a:ext uri="{FF2B5EF4-FFF2-40B4-BE49-F238E27FC236}">
                    <a16:creationId xmlns:a16="http://schemas.microsoft.com/office/drawing/2014/main" id="{73DBC074-CC7A-41CA-8423-9A51430BFF9F}"/>
                  </a:ext>
                </a:extLst>
              </p:cNvPr>
              <p:cNvSpPr/>
              <p:nvPr/>
            </p:nvSpPr>
            <p:spPr>
              <a:xfrm>
                <a:off x="4980370" y="5939163"/>
                <a:ext cx="710213" cy="506027"/>
              </a:xfrm>
              <a:prstGeom prst="ellipse">
                <a:avLst/>
              </a:prstGeom>
              <a:solidFill>
                <a:schemeClr val="bg1"/>
              </a:solidFill>
              <a:ln w="889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  <p:cxnSp>
            <p:nvCxnSpPr>
              <p:cNvPr id="12" name="Conector: curvado 11">
                <a:extLst>
                  <a:ext uri="{FF2B5EF4-FFF2-40B4-BE49-F238E27FC236}">
                    <a16:creationId xmlns:a16="http://schemas.microsoft.com/office/drawing/2014/main" id="{7C0BFE2E-2967-47C2-A858-BA57090A8346}"/>
                  </a:ext>
                </a:extLst>
              </p:cNvPr>
              <p:cNvCxnSpPr>
                <a:cxnSpLocks/>
                <a:endCxn id="4" idx="0"/>
              </p:cNvCxnSpPr>
              <p:nvPr/>
            </p:nvCxnSpPr>
            <p:spPr>
              <a:xfrm>
                <a:off x="4239086" y="3804076"/>
                <a:ext cx="1087513" cy="386183"/>
              </a:xfrm>
              <a:prstGeom prst="curvedConnector2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Conector: curvado 13">
                <a:extLst>
                  <a:ext uri="{FF2B5EF4-FFF2-40B4-BE49-F238E27FC236}">
                    <a16:creationId xmlns:a16="http://schemas.microsoft.com/office/drawing/2014/main" id="{BACA9DE9-C6A3-4929-B0C2-5EBCA1399D01}"/>
                  </a:ext>
                </a:extLst>
              </p:cNvPr>
              <p:cNvCxnSpPr>
                <a:cxnSpLocks/>
                <a:endCxn id="8" idx="2"/>
              </p:cNvCxnSpPr>
              <p:nvPr/>
            </p:nvCxnSpPr>
            <p:spPr>
              <a:xfrm rot="16200000" flipH="1">
                <a:off x="3406800" y="4618607"/>
                <a:ext cx="2388100" cy="759039"/>
              </a:xfrm>
              <a:prstGeom prst="curvedConnector2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: curvado 20">
                <a:extLst>
                  <a:ext uri="{FF2B5EF4-FFF2-40B4-BE49-F238E27FC236}">
                    <a16:creationId xmlns:a16="http://schemas.microsoft.com/office/drawing/2014/main" id="{5C78D5E7-A8A8-433D-9911-81320A85547A}"/>
                  </a:ext>
                </a:extLst>
              </p:cNvPr>
              <p:cNvCxnSpPr>
                <a:cxnSpLocks/>
                <a:endCxn id="4" idx="6"/>
              </p:cNvCxnSpPr>
              <p:nvPr/>
            </p:nvCxnSpPr>
            <p:spPr>
              <a:xfrm rot="5400000">
                <a:off x="5606245" y="3879537"/>
                <a:ext cx="639197" cy="488275"/>
              </a:xfrm>
              <a:prstGeom prst="curvedConnector2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: curvado 22">
                <a:extLst>
                  <a:ext uri="{FF2B5EF4-FFF2-40B4-BE49-F238E27FC236}">
                    <a16:creationId xmlns:a16="http://schemas.microsoft.com/office/drawing/2014/main" id="{89649C79-6882-4885-A8E7-BECCEB4DABCD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5142386" y="4889377"/>
                <a:ext cx="368426" cy="1"/>
              </a:xfrm>
              <a:prstGeom prst="curvedConnector3">
                <a:avLst>
                  <a:gd name="adj1" fmla="val 50000"/>
                </a:avLst>
              </a:prstGeom>
              <a:ln w="1905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: curvado 27">
                <a:extLst>
                  <a:ext uri="{FF2B5EF4-FFF2-40B4-BE49-F238E27FC236}">
                    <a16:creationId xmlns:a16="http://schemas.microsoft.com/office/drawing/2014/main" id="{7F45C2E1-34D8-4990-BB0C-54BFC32E9FE5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5142384" y="5763831"/>
                <a:ext cx="368426" cy="1"/>
              </a:xfrm>
              <a:prstGeom prst="curvedConnector3">
                <a:avLst>
                  <a:gd name="adj1" fmla="val 50000"/>
                </a:avLst>
              </a:prstGeom>
              <a:ln w="1905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CuadroTexto 30">
                <a:extLst>
                  <a:ext uri="{FF2B5EF4-FFF2-40B4-BE49-F238E27FC236}">
                    <a16:creationId xmlns:a16="http://schemas.microsoft.com/office/drawing/2014/main" id="{2C9CE9A8-606E-4D6E-B5F0-291D5830CAA7}"/>
                  </a:ext>
                </a:extLst>
              </p:cNvPr>
              <p:cNvSpPr txBox="1"/>
              <p:nvPr/>
            </p:nvSpPr>
            <p:spPr>
              <a:xfrm>
                <a:off x="6056988" y="3366396"/>
                <a:ext cx="209594" cy="3297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dirty="0"/>
                  <a:t>I</a:t>
                </a:r>
              </a:p>
            </p:txBody>
          </p:sp>
          <p:sp>
            <p:nvSpPr>
              <p:cNvPr id="32" name="CuadroTexto 31">
                <a:extLst>
                  <a:ext uri="{FF2B5EF4-FFF2-40B4-BE49-F238E27FC236}">
                    <a16:creationId xmlns:a16="http://schemas.microsoft.com/office/drawing/2014/main" id="{66C55490-4D69-4B23-BACD-D07A7650C1DA}"/>
                  </a:ext>
                </a:extLst>
              </p:cNvPr>
              <p:cNvSpPr txBox="1"/>
              <p:nvPr/>
            </p:nvSpPr>
            <p:spPr>
              <a:xfrm>
                <a:off x="3957110" y="3366396"/>
                <a:ext cx="5597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dirty="0"/>
                  <a:t>CC</a:t>
                </a:r>
              </a:p>
            </p:txBody>
          </p:sp>
          <p:sp>
            <p:nvSpPr>
              <p:cNvPr id="33" name="CuadroTexto 32">
                <a:extLst>
                  <a:ext uri="{FF2B5EF4-FFF2-40B4-BE49-F238E27FC236}">
                    <a16:creationId xmlns:a16="http://schemas.microsoft.com/office/drawing/2014/main" id="{9A9391D1-77C5-468D-9BA6-BA5FC53EA13D}"/>
                  </a:ext>
                </a:extLst>
              </p:cNvPr>
              <p:cNvSpPr txBox="1"/>
              <p:nvPr/>
            </p:nvSpPr>
            <p:spPr>
              <a:xfrm>
                <a:off x="5183484" y="6025068"/>
                <a:ext cx="288792" cy="3297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b="1" dirty="0"/>
                  <a:t>Y</a:t>
                </a:r>
              </a:p>
            </p:txBody>
          </p:sp>
          <p:sp>
            <p:nvSpPr>
              <p:cNvPr id="34" name="CuadroTexto 33">
                <a:extLst>
                  <a:ext uri="{FF2B5EF4-FFF2-40B4-BE49-F238E27FC236}">
                    <a16:creationId xmlns:a16="http://schemas.microsoft.com/office/drawing/2014/main" id="{5DCCC0E4-3913-4241-857F-6465484C133D}"/>
                  </a:ext>
                </a:extLst>
              </p:cNvPr>
              <p:cNvSpPr txBox="1"/>
              <p:nvPr/>
            </p:nvSpPr>
            <p:spPr>
              <a:xfrm>
                <a:off x="5141484" y="5137491"/>
                <a:ext cx="3994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dirty="0"/>
                  <a:t>M</a:t>
                </a:r>
              </a:p>
            </p:txBody>
          </p:sp>
        </p:grpSp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0EDD7A76-2604-4892-9413-9F3919146CCA}"/>
                </a:ext>
              </a:extLst>
            </p:cNvPr>
            <p:cNvSpPr/>
            <p:nvPr/>
          </p:nvSpPr>
          <p:spPr>
            <a:xfrm>
              <a:off x="5112040" y="5297431"/>
              <a:ext cx="710213" cy="5060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b="1" dirty="0"/>
                <a:t>I</a:t>
              </a:r>
            </a:p>
          </p:txBody>
        </p:sp>
        <p:cxnSp>
          <p:nvCxnSpPr>
            <p:cNvPr id="45" name="Conector: curvado 44">
              <a:extLst>
                <a:ext uri="{FF2B5EF4-FFF2-40B4-BE49-F238E27FC236}">
                  <a16:creationId xmlns:a16="http://schemas.microsoft.com/office/drawing/2014/main" id="{2A630EC3-26D3-4B65-A774-D2D4992E5438}"/>
                </a:ext>
              </a:extLst>
            </p:cNvPr>
            <p:cNvCxnSpPr>
              <a:cxnSpLocks/>
              <a:stCxn id="44" idx="4"/>
              <a:endCxn id="8" idx="6"/>
            </p:cNvCxnSpPr>
            <p:nvPr/>
          </p:nvCxnSpPr>
          <p:spPr>
            <a:xfrm rot="5400000">
              <a:off x="4820776" y="5465903"/>
              <a:ext cx="308817" cy="983927"/>
            </a:xfrm>
            <a:prstGeom prst="curvedConnector2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CuadroTexto 45">
              <a:extLst>
                <a:ext uri="{FF2B5EF4-FFF2-40B4-BE49-F238E27FC236}">
                  <a16:creationId xmlns:a16="http://schemas.microsoft.com/office/drawing/2014/main" id="{1ED241FD-7C5A-47F2-99E8-374D7EF0DD19}"/>
                </a:ext>
              </a:extLst>
            </p:cNvPr>
            <p:cNvSpPr txBox="1"/>
            <p:nvPr/>
          </p:nvSpPr>
          <p:spPr>
            <a:xfrm>
              <a:off x="5240286" y="5375967"/>
              <a:ext cx="514254" cy="329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dirty="0"/>
                <a:t>ME</a:t>
              </a:r>
            </a:p>
          </p:txBody>
        </p:sp>
      </p:grpSp>
      <p:grpSp>
        <p:nvGrpSpPr>
          <p:cNvPr id="51" name="Grupo 50">
            <a:extLst>
              <a:ext uri="{FF2B5EF4-FFF2-40B4-BE49-F238E27FC236}">
                <a16:creationId xmlns:a16="http://schemas.microsoft.com/office/drawing/2014/main" id="{D56701F8-ABA0-43CD-BF10-C7BF5AD528DA}"/>
              </a:ext>
            </a:extLst>
          </p:cNvPr>
          <p:cNvGrpSpPr/>
          <p:nvPr/>
        </p:nvGrpSpPr>
        <p:grpSpPr>
          <a:xfrm>
            <a:off x="7144901" y="3523655"/>
            <a:ext cx="4925231" cy="2447909"/>
            <a:chOff x="7353587" y="4194432"/>
            <a:chExt cx="4925231" cy="2447909"/>
          </a:xfrm>
        </p:grpSpPr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53E41DAC-D183-4ED5-B1BD-BF3DEEA74C4F}"/>
                </a:ext>
              </a:extLst>
            </p:cNvPr>
            <p:cNvGrpSpPr/>
            <p:nvPr/>
          </p:nvGrpSpPr>
          <p:grpSpPr>
            <a:xfrm>
              <a:off x="7383083" y="4194432"/>
              <a:ext cx="4895735" cy="2053298"/>
              <a:chOff x="8315239" y="3537214"/>
              <a:chExt cx="4895735" cy="2053298"/>
            </a:xfrm>
          </p:grpSpPr>
          <p:sp>
            <p:nvSpPr>
              <p:cNvPr id="35" name="CuadroTexto 34">
                <a:extLst>
                  <a:ext uri="{FF2B5EF4-FFF2-40B4-BE49-F238E27FC236}">
                    <a16:creationId xmlns:a16="http://schemas.microsoft.com/office/drawing/2014/main" id="{2FC2F039-7CF5-49D5-9F40-16D40AC33313}"/>
                  </a:ext>
                </a:extLst>
              </p:cNvPr>
              <p:cNvSpPr txBox="1"/>
              <p:nvPr/>
            </p:nvSpPr>
            <p:spPr>
              <a:xfrm>
                <a:off x="8315239" y="5128847"/>
                <a:ext cx="229421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2400" dirty="0"/>
                  <a:t>M = Mediador</a:t>
                </a:r>
              </a:p>
            </p:txBody>
          </p:sp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596E9DFB-86BB-4543-AE18-46071080A8F9}"/>
                  </a:ext>
                </a:extLst>
              </p:cNvPr>
              <p:cNvSpPr txBox="1"/>
              <p:nvPr/>
            </p:nvSpPr>
            <p:spPr>
              <a:xfrm>
                <a:off x="8365522" y="3983094"/>
                <a:ext cx="353334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2400" b="1" dirty="0"/>
                  <a:t>Y = Variable respuesta</a:t>
                </a:r>
              </a:p>
            </p:txBody>
          </p:sp>
          <p:sp>
            <p:nvSpPr>
              <p:cNvPr id="37" name="CuadroTexto 36">
                <a:extLst>
                  <a:ext uri="{FF2B5EF4-FFF2-40B4-BE49-F238E27FC236}">
                    <a16:creationId xmlns:a16="http://schemas.microsoft.com/office/drawing/2014/main" id="{A4986E0E-A4E4-47B7-A96F-7074E68E4EAC}"/>
                  </a:ext>
                </a:extLst>
              </p:cNvPr>
              <p:cNvSpPr txBox="1"/>
              <p:nvPr/>
            </p:nvSpPr>
            <p:spPr>
              <a:xfrm>
                <a:off x="8369904" y="3537214"/>
                <a:ext cx="420660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2400" b="1" dirty="0"/>
                  <a:t>T = Tratamiento/exposición</a:t>
                </a:r>
              </a:p>
            </p:txBody>
          </p:sp>
          <p:sp>
            <p:nvSpPr>
              <p:cNvPr id="40" name="CuadroTexto 39">
                <a:extLst>
                  <a:ext uri="{FF2B5EF4-FFF2-40B4-BE49-F238E27FC236}">
                    <a16:creationId xmlns:a16="http://schemas.microsoft.com/office/drawing/2014/main" id="{129BBC6A-379A-477C-8D38-109D90CCCC6D}"/>
                  </a:ext>
                </a:extLst>
              </p:cNvPr>
              <p:cNvSpPr txBox="1"/>
              <p:nvPr/>
            </p:nvSpPr>
            <p:spPr>
              <a:xfrm>
                <a:off x="8340730" y="4387941"/>
                <a:ext cx="48702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2400" dirty="0"/>
                  <a:t>CC = Causa Común (</a:t>
                </a:r>
                <a:r>
                  <a:rPr lang="es-CO" sz="2400" dirty="0" err="1"/>
                  <a:t>Confusor</a:t>
                </a:r>
                <a:r>
                  <a:rPr lang="es-CO" sz="2400" dirty="0"/>
                  <a:t>)</a:t>
                </a:r>
              </a:p>
            </p:txBody>
          </p:sp>
          <p:sp>
            <p:nvSpPr>
              <p:cNvPr id="42" name="CuadroTexto 41">
                <a:extLst>
                  <a:ext uri="{FF2B5EF4-FFF2-40B4-BE49-F238E27FC236}">
                    <a16:creationId xmlns:a16="http://schemas.microsoft.com/office/drawing/2014/main" id="{2A9B25C2-F14C-472E-BBAE-6072F35D4B9E}"/>
                  </a:ext>
                </a:extLst>
              </p:cNvPr>
              <p:cNvSpPr txBox="1"/>
              <p:nvPr/>
            </p:nvSpPr>
            <p:spPr>
              <a:xfrm>
                <a:off x="8389890" y="4753900"/>
                <a:ext cx="23535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2400" dirty="0"/>
                  <a:t>I = Instrumento</a:t>
                </a:r>
              </a:p>
            </p:txBody>
          </p:sp>
        </p:grpSp>
        <p:sp>
          <p:nvSpPr>
            <p:cNvPr id="50" name="CuadroTexto 49">
              <a:extLst>
                <a:ext uri="{FF2B5EF4-FFF2-40B4-BE49-F238E27FC236}">
                  <a16:creationId xmlns:a16="http://schemas.microsoft.com/office/drawing/2014/main" id="{31D22623-1C4E-4113-A847-7D1A44DDC5D3}"/>
                </a:ext>
              </a:extLst>
            </p:cNvPr>
            <p:cNvSpPr txBox="1"/>
            <p:nvPr/>
          </p:nvSpPr>
          <p:spPr>
            <a:xfrm>
              <a:off x="7353587" y="6180676"/>
              <a:ext cx="44614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2400" dirty="0"/>
                <a:t>ME = Modificador del efecto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02466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B416A4-5CE1-45BB-9EAC-4AC263B9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Ejemplo de modelo causal (DAG)</a:t>
            </a:r>
          </a:p>
        </p:txBody>
      </p:sp>
      <p:pic>
        <p:nvPicPr>
          <p:cNvPr id="59" name="Imagen 58">
            <a:extLst>
              <a:ext uri="{FF2B5EF4-FFF2-40B4-BE49-F238E27FC236}">
                <a16:creationId xmlns:a16="http://schemas.microsoft.com/office/drawing/2014/main" id="{3C0C7539-25E4-4DF2-9070-74EEB664C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" y="2170276"/>
            <a:ext cx="10608818" cy="4613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1230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B416A4-5CE1-45BB-9EAC-4AC263B9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Relaciones entre variables en un DAG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DF3D776C-5525-4C2E-A6AC-0CE0E76E556B}"/>
              </a:ext>
            </a:extLst>
          </p:cNvPr>
          <p:cNvSpPr/>
          <p:nvPr/>
        </p:nvSpPr>
        <p:spPr>
          <a:xfrm>
            <a:off x="2348915" y="3599722"/>
            <a:ext cx="804998" cy="566692"/>
          </a:xfrm>
          <a:prstGeom prst="ellipse">
            <a:avLst/>
          </a:prstGeom>
          <a:ln w="889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2441A008-66D9-437B-B289-AAD5C5D601F4}"/>
              </a:ext>
            </a:extLst>
          </p:cNvPr>
          <p:cNvSpPr/>
          <p:nvPr/>
        </p:nvSpPr>
        <p:spPr>
          <a:xfrm>
            <a:off x="3645759" y="3599722"/>
            <a:ext cx="804998" cy="566692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73DBC074-CC7A-41CA-8423-9A51430BFF9F}"/>
              </a:ext>
            </a:extLst>
          </p:cNvPr>
          <p:cNvSpPr/>
          <p:nvPr/>
        </p:nvSpPr>
        <p:spPr>
          <a:xfrm>
            <a:off x="4975127" y="3599722"/>
            <a:ext cx="804998" cy="566692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3" name="Conector: curvado 22">
            <a:extLst>
              <a:ext uri="{FF2B5EF4-FFF2-40B4-BE49-F238E27FC236}">
                <a16:creationId xmlns:a16="http://schemas.microsoft.com/office/drawing/2014/main" id="{89649C79-6882-4885-A8E7-BECCEB4DABCD}"/>
              </a:ext>
            </a:extLst>
          </p:cNvPr>
          <p:cNvCxnSpPr>
            <a:cxnSpLocks/>
          </p:cNvCxnSpPr>
          <p:nvPr/>
        </p:nvCxnSpPr>
        <p:spPr>
          <a:xfrm>
            <a:off x="3163976" y="3883068"/>
            <a:ext cx="481783" cy="3"/>
          </a:xfrm>
          <a:prstGeom prst="curvedConnector3">
            <a:avLst>
              <a:gd name="adj1" fmla="val 50000"/>
            </a:avLst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: curvado 27">
            <a:extLst>
              <a:ext uri="{FF2B5EF4-FFF2-40B4-BE49-F238E27FC236}">
                <a16:creationId xmlns:a16="http://schemas.microsoft.com/office/drawing/2014/main" id="{7F45C2E1-34D8-4990-BB0C-54BFC32E9FE5}"/>
              </a:ext>
            </a:extLst>
          </p:cNvPr>
          <p:cNvCxnSpPr>
            <a:cxnSpLocks/>
          </p:cNvCxnSpPr>
          <p:nvPr/>
        </p:nvCxnSpPr>
        <p:spPr>
          <a:xfrm>
            <a:off x="4460590" y="3871628"/>
            <a:ext cx="504704" cy="12700"/>
          </a:xfrm>
          <a:prstGeom prst="curvedConnector3">
            <a:avLst>
              <a:gd name="adj1" fmla="val 50000"/>
            </a:avLst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A9391D1-77C5-468D-9BA6-BA5FC53EA13D}"/>
              </a:ext>
            </a:extLst>
          </p:cNvPr>
          <p:cNvSpPr txBox="1"/>
          <p:nvPr/>
        </p:nvSpPr>
        <p:spPr>
          <a:xfrm>
            <a:off x="5205348" y="3695926"/>
            <a:ext cx="363752" cy="413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Y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5DCCC0E4-3913-4241-857F-6465484C133D}"/>
              </a:ext>
            </a:extLst>
          </p:cNvPr>
          <p:cNvSpPr txBox="1"/>
          <p:nvPr/>
        </p:nvSpPr>
        <p:spPr>
          <a:xfrm>
            <a:off x="3910355" y="3676263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Z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BA43D3D-5900-4D6B-83B4-C3DF351D2FD9}"/>
              </a:ext>
            </a:extLst>
          </p:cNvPr>
          <p:cNvSpPr txBox="1"/>
          <p:nvPr/>
        </p:nvSpPr>
        <p:spPr>
          <a:xfrm flipH="1">
            <a:off x="7019682" y="3639050"/>
            <a:ext cx="3513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/>
              <a:t>Pipe</a:t>
            </a: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489CE27B-B9EB-4542-AEFA-0FD85388AE88}"/>
              </a:ext>
            </a:extLst>
          </p:cNvPr>
          <p:cNvSpPr/>
          <p:nvPr/>
        </p:nvSpPr>
        <p:spPr>
          <a:xfrm>
            <a:off x="2343996" y="4804172"/>
            <a:ext cx="804998" cy="566692"/>
          </a:xfrm>
          <a:prstGeom prst="ellipse">
            <a:avLst/>
          </a:prstGeom>
          <a:ln w="889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947ED313-1186-4A03-95D5-1094EC10BB11}"/>
              </a:ext>
            </a:extLst>
          </p:cNvPr>
          <p:cNvSpPr/>
          <p:nvPr/>
        </p:nvSpPr>
        <p:spPr>
          <a:xfrm>
            <a:off x="3650672" y="4804172"/>
            <a:ext cx="804998" cy="566692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8F6829CC-6AD7-4DD9-BD63-520B9BEED960}"/>
              </a:ext>
            </a:extLst>
          </p:cNvPr>
          <p:cNvSpPr/>
          <p:nvPr/>
        </p:nvSpPr>
        <p:spPr>
          <a:xfrm>
            <a:off x="4970208" y="4804172"/>
            <a:ext cx="804998" cy="566692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8" name="Conector: curvado 47">
            <a:extLst>
              <a:ext uri="{FF2B5EF4-FFF2-40B4-BE49-F238E27FC236}">
                <a16:creationId xmlns:a16="http://schemas.microsoft.com/office/drawing/2014/main" id="{A6A62E78-9822-4E04-8439-3C93429D4589}"/>
              </a:ext>
            </a:extLst>
          </p:cNvPr>
          <p:cNvCxnSpPr>
            <a:cxnSpLocks/>
          </p:cNvCxnSpPr>
          <p:nvPr/>
        </p:nvCxnSpPr>
        <p:spPr>
          <a:xfrm>
            <a:off x="2913257" y="5087518"/>
            <a:ext cx="481783" cy="3"/>
          </a:xfrm>
          <a:prstGeom prst="curvedConnector3">
            <a:avLst>
              <a:gd name="adj1" fmla="val 50000"/>
            </a:avLst>
          </a:prstGeom>
          <a:ln w="88900">
            <a:solidFill>
              <a:schemeClr val="tx1"/>
            </a:solidFill>
            <a:tailEnd type="triangle"/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urvado 48">
            <a:extLst>
              <a:ext uri="{FF2B5EF4-FFF2-40B4-BE49-F238E27FC236}">
                <a16:creationId xmlns:a16="http://schemas.microsoft.com/office/drawing/2014/main" id="{5BDCCEC2-BFA2-4B48-88B1-4A1B6F041796}"/>
              </a:ext>
            </a:extLst>
          </p:cNvPr>
          <p:cNvCxnSpPr>
            <a:cxnSpLocks/>
          </p:cNvCxnSpPr>
          <p:nvPr/>
        </p:nvCxnSpPr>
        <p:spPr>
          <a:xfrm>
            <a:off x="4455671" y="5076078"/>
            <a:ext cx="504704" cy="12700"/>
          </a:xfrm>
          <a:prstGeom prst="curvedConnector3">
            <a:avLst>
              <a:gd name="adj1" fmla="val 50000"/>
            </a:avLst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uadroTexto 51">
            <a:extLst>
              <a:ext uri="{FF2B5EF4-FFF2-40B4-BE49-F238E27FC236}">
                <a16:creationId xmlns:a16="http://schemas.microsoft.com/office/drawing/2014/main" id="{DD399BB6-20F9-4D74-BC7D-3FD3A209F2A4}"/>
              </a:ext>
            </a:extLst>
          </p:cNvPr>
          <p:cNvSpPr txBox="1"/>
          <p:nvPr/>
        </p:nvSpPr>
        <p:spPr>
          <a:xfrm>
            <a:off x="5200429" y="4900376"/>
            <a:ext cx="363752" cy="413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Y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158A0540-303B-4A35-8B44-561DD6ABA728}"/>
              </a:ext>
            </a:extLst>
          </p:cNvPr>
          <p:cNvSpPr txBox="1"/>
          <p:nvPr/>
        </p:nvSpPr>
        <p:spPr>
          <a:xfrm>
            <a:off x="3915268" y="4880713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Z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B5548683-C566-46D6-86DC-BFBD2C64DE99}"/>
              </a:ext>
            </a:extLst>
          </p:cNvPr>
          <p:cNvSpPr txBox="1"/>
          <p:nvPr/>
        </p:nvSpPr>
        <p:spPr>
          <a:xfrm flipH="1">
            <a:off x="7004931" y="4755012"/>
            <a:ext cx="3513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 err="1"/>
              <a:t>Fork</a:t>
            </a:r>
            <a:endParaRPr lang="es-CO" sz="3200" dirty="0"/>
          </a:p>
        </p:txBody>
      </p:sp>
      <p:sp>
        <p:nvSpPr>
          <p:cNvPr id="55" name="Elipse 54">
            <a:extLst>
              <a:ext uri="{FF2B5EF4-FFF2-40B4-BE49-F238E27FC236}">
                <a16:creationId xmlns:a16="http://schemas.microsoft.com/office/drawing/2014/main" id="{E1D0488F-1247-4894-88EF-3AC78AF52DC2}"/>
              </a:ext>
            </a:extLst>
          </p:cNvPr>
          <p:cNvSpPr/>
          <p:nvPr/>
        </p:nvSpPr>
        <p:spPr>
          <a:xfrm>
            <a:off x="2348908" y="5979130"/>
            <a:ext cx="804998" cy="566692"/>
          </a:xfrm>
          <a:prstGeom prst="ellipse">
            <a:avLst/>
          </a:prstGeom>
          <a:ln w="889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56" name="Elipse 55">
            <a:extLst>
              <a:ext uri="{FF2B5EF4-FFF2-40B4-BE49-F238E27FC236}">
                <a16:creationId xmlns:a16="http://schemas.microsoft.com/office/drawing/2014/main" id="{E21817AF-BB9E-4360-8B49-325C8FD0AB05}"/>
              </a:ext>
            </a:extLst>
          </p:cNvPr>
          <p:cNvSpPr/>
          <p:nvPr/>
        </p:nvSpPr>
        <p:spPr>
          <a:xfrm>
            <a:off x="3655584" y="5979130"/>
            <a:ext cx="804998" cy="566692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2C35C828-01EF-4E6F-8710-C85B2910F5C0}"/>
              </a:ext>
            </a:extLst>
          </p:cNvPr>
          <p:cNvSpPr/>
          <p:nvPr/>
        </p:nvSpPr>
        <p:spPr>
          <a:xfrm>
            <a:off x="4975120" y="5979130"/>
            <a:ext cx="804998" cy="566692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8" name="Conector: curvado 57">
            <a:extLst>
              <a:ext uri="{FF2B5EF4-FFF2-40B4-BE49-F238E27FC236}">
                <a16:creationId xmlns:a16="http://schemas.microsoft.com/office/drawing/2014/main" id="{41A037C3-9E3F-4383-A6E1-E26DB25F2213}"/>
              </a:ext>
            </a:extLst>
          </p:cNvPr>
          <p:cNvCxnSpPr>
            <a:cxnSpLocks/>
          </p:cNvCxnSpPr>
          <p:nvPr/>
        </p:nvCxnSpPr>
        <p:spPr>
          <a:xfrm>
            <a:off x="3173803" y="6262476"/>
            <a:ext cx="481783" cy="3"/>
          </a:xfrm>
          <a:prstGeom prst="curvedConnector3">
            <a:avLst>
              <a:gd name="adj1" fmla="val 50000"/>
            </a:avLst>
          </a:prstGeom>
          <a:ln w="88900">
            <a:solidFill>
              <a:schemeClr val="tx1"/>
            </a:solidFill>
            <a:tailEnd type="triangle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: curvado 58">
            <a:extLst>
              <a:ext uri="{FF2B5EF4-FFF2-40B4-BE49-F238E27FC236}">
                <a16:creationId xmlns:a16="http://schemas.microsoft.com/office/drawing/2014/main" id="{B842A795-3850-4B13-96A7-582EFE14A60B}"/>
              </a:ext>
            </a:extLst>
          </p:cNvPr>
          <p:cNvCxnSpPr>
            <a:cxnSpLocks/>
          </p:cNvCxnSpPr>
          <p:nvPr/>
        </p:nvCxnSpPr>
        <p:spPr>
          <a:xfrm>
            <a:off x="4244279" y="6251036"/>
            <a:ext cx="504704" cy="12700"/>
          </a:xfrm>
          <a:prstGeom prst="curvedConnector3">
            <a:avLst>
              <a:gd name="adj1" fmla="val 50000"/>
            </a:avLst>
          </a:prstGeom>
          <a:ln w="88900">
            <a:solidFill>
              <a:schemeClr val="tx1"/>
            </a:solidFill>
            <a:tailEnd type="triangle"/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uadroTexto 59">
            <a:extLst>
              <a:ext uri="{FF2B5EF4-FFF2-40B4-BE49-F238E27FC236}">
                <a16:creationId xmlns:a16="http://schemas.microsoft.com/office/drawing/2014/main" id="{FE77A1A0-8A19-40C8-A7DA-D12D59C64FAA}"/>
              </a:ext>
            </a:extLst>
          </p:cNvPr>
          <p:cNvSpPr txBox="1"/>
          <p:nvPr/>
        </p:nvSpPr>
        <p:spPr>
          <a:xfrm>
            <a:off x="5205341" y="6075334"/>
            <a:ext cx="363752" cy="413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Y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AC0358B2-BE0C-410F-BFA7-D6FF6E93924B}"/>
              </a:ext>
            </a:extLst>
          </p:cNvPr>
          <p:cNvSpPr txBox="1"/>
          <p:nvPr/>
        </p:nvSpPr>
        <p:spPr>
          <a:xfrm>
            <a:off x="3920180" y="6055671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Z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E8075BFC-099C-455F-8E5D-173B1530F673}"/>
              </a:ext>
            </a:extLst>
          </p:cNvPr>
          <p:cNvSpPr txBox="1"/>
          <p:nvPr/>
        </p:nvSpPr>
        <p:spPr>
          <a:xfrm flipH="1">
            <a:off x="7009843" y="5929970"/>
            <a:ext cx="3513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 err="1"/>
              <a:t>Collider</a:t>
            </a:r>
            <a:endParaRPr lang="es-CO" sz="3200" dirty="0"/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EF5020AC-D7AB-4B9A-9268-775ECCAC1FF7}"/>
              </a:ext>
            </a:extLst>
          </p:cNvPr>
          <p:cNvSpPr txBox="1"/>
          <p:nvPr/>
        </p:nvSpPr>
        <p:spPr>
          <a:xfrm flipH="1">
            <a:off x="575612" y="2314575"/>
            <a:ext cx="110407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/>
              <a:t>Cualquier DAG se puede descomponer en estas relaciones triádicas:</a:t>
            </a:r>
          </a:p>
        </p:txBody>
      </p:sp>
    </p:spTree>
    <p:extLst>
      <p:ext uri="{BB962C8B-B14F-4D97-AF65-F5344CB8AC3E}">
        <p14:creationId xmlns:p14="http://schemas.microsoft.com/office/powerpoint/2010/main" val="1751070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94087" y="1130603"/>
            <a:ext cx="3342442" cy="4596794"/>
          </a:xfrm>
        </p:spPr>
        <p:txBody>
          <a:bodyPr anchor="ctr">
            <a:normAutofit/>
          </a:bodyPr>
          <a:lstStyle/>
          <a:p>
            <a:r>
              <a:rPr lang="es-CO" sz="4000" dirty="0">
                <a:solidFill>
                  <a:srgbClr val="EBEBEB"/>
                </a:solidFill>
              </a:rPr>
              <a:t>CONTENIDO</a:t>
            </a:r>
            <a:endParaRPr lang="es-CO" sz="3200" dirty="0">
              <a:solidFill>
                <a:srgbClr val="EBEBEB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290077" y="437513"/>
            <a:ext cx="5502614" cy="5954325"/>
          </a:xfrm>
        </p:spPr>
        <p:txBody>
          <a:bodyPr anchor="ctr">
            <a:normAutofit/>
          </a:bodyPr>
          <a:lstStyle/>
          <a:p>
            <a:r>
              <a:rPr lang="es-CO" sz="3200" dirty="0"/>
              <a:t>Qué es inferencia causal</a:t>
            </a:r>
          </a:p>
          <a:p>
            <a:r>
              <a:rPr lang="es-CO" sz="3200" dirty="0" err="1"/>
              <a:t>DAGs</a:t>
            </a:r>
            <a:endParaRPr lang="es-CO" sz="3200" dirty="0"/>
          </a:p>
          <a:p>
            <a:r>
              <a:rPr lang="es-CO" sz="3200" dirty="0"/>
              <a:t>Métodos estadísticos y de ML de inferencia causal</a:t>
            </a:r>
          </a:p>
          <a:p>
            <a:r>
              <a:rPr lang="es-CO" sz="3200" dirty="0"/>
              <a:t>Ejemplo</a:t>
            </a:r>
          </a:p>
          <a:p>
            <a:pPr marL="0" indent="0">
              <a:buNone/>
            </a:pP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30583838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FEA25-7C82-4D11-B688-A36AAACAB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448" y="800048"/>
            <a:ext cx="9652919" cy="706964"/>
          </a:xfrm>
        </p:spPr>
        <p:txBody>
          <a:bodyPr/>
          <a:lstStyle/>
          <a:p>
            <a:r>
              <a:rPr lang="es-CO" dirty="0"/>
              <a:t>Ejemplo de ajuste inapropiado</a:t>
            </a:r>
            <a:r>
              <a:rPr lang="en-US" dirty="0"/>
              <a:t>. </a:t>
            </a:r>
            <a:r>
              <a:rPr lang="es-CO" dirty="0"/>
              <a:t>Sesgo por ajuste de </a:t>
            </a:r>
            <a:r>
              <a:rPr lang="es-CO" dirty="0" err="1"/>
              <a:t>collider</a:t>
            </a:r>
            <a:r>
              <a:rPr lang="es-CO" dirty="0"/>
              <a:t> / Paradoja </a:t>
            </a:r>
            <a:r>
              <a:rPr lang="en-US" dirty="0"/>
              <a:t>de </a:t>
            </a:r>
            <a:r>
              <a:rPr lang="en-US" dirty="0" err="1"/>
              <a:t>Berkson</a:t>
            </a:r>
            <a:endParaRPr lang="en-US" dirty="0"/>
          </a:p>
        </p:txBody>
      </p:sp>
      <p:pic>
        <p:nvPicPr>
          <p:cNvPr id="7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33DFCB70-5698-4387-9E47-C81DAA057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8568" y="3361258"/>
            <a:ext cx="3536623" cy="3416300"/>
          </a:xfrm>
        </p:spPr>
      </p:pic>
      <p:pic>
        <p:nvPicPr>
          <p:cNvPr id="8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4A59771F-C7B4-456C-BF57-AE70BC7C1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1632" y="3366705"/>
            <a:ext cx="4006241" cy="3433549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4C4779C7-E603-4212-B002-6FABA013228F}"/>
              </a:ext>
            </a:extLst>
          </p:cNvPr>
          <p:cNvSpPr/>
          <p:nvPr/>
        </p:nvSpPr>
        <p:spPr>
          <a:xfrm>
            <a:off x="3902405" y="2449349"/>
            <a:ext cx="804998" cy="566692"/>
          </a:xfrm>
          <a:prstGeom prst="ellipse">
            <a:avLst/>
          </a:prstGeom>
          <a:ln w="889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sz="11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New</a:t>
            </a: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9476EBFD-8BED-4146-92FE-7C2DE285C6A9}"/>
              </a:ext>
            </a:extLst>
          </p:cNvPr>
          <p:cNvSpPr/>
          <p:nvPr/>
        </p:nvSpPr>
        <p:spPr>
          <a:xfrm>
            <a:off x="5209081" y="2449349"/>
            <a:ext cx="804998" cy="566692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CB6ABAC1-F4DB-424B-92A9-2A96775F5EF4}"/>
              </a:ext>
            </a:extLst>
          </p:cNvPr>
          <p:cNvSpPr/>
          <p:nvPr/>
        </p:nvSpPr>
        <p:spPr>
          <a:xfrm>
            <a:off x="6521634" y="2437909"/>
            <a:ext cx="804998" cy="566692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8" name="Conector: curvado 17">
            <a:extLst>
              <a:ext uri="{FF2B5EF4-FFF2-40B4-BE49-F238E27FC236}">
                <a16:creationId xmlns:a16="http://schemas.microsoft.com/office/drawing/2014/main" id="{71859AFC-E270-43AF-973C-1E59F5267B08}"/>
              </a:ext>
            </a:extLst>
          </p:cNvPr>
          <p:cNvCxnSpPr>
            <a:cxnSpLocks/>
          </p:cNvCxnSpPr>
          <p:nvPr/>
        </p:nvCxnSpPr>
        <p:spPr>
          <a:xfrm>
            <a:off x="4727300" y="2732695"/>
            <a:ext cx="481783" cy="3"/>
          </a:xfrm>
          <a:prstGeom prst="curvedConnector3">
            <a:avLst>
              <a:gd name="adj1" fmla="val 50000"/>
            </a:avLst>
          </a:prstGeom>
          <a:ln w="88900">
            <a:solidFill>
              <a:schemeClr val="tx1"/>
            </a:solidFill>
            <a:tailEnd type="triangle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: curvado 18">
            <a:extLst>
              <a:ext uri="{FF2B5EF4-FFF2-40B4-BE49-F238E27FC236}">
                <a16:creationId xmlns:a16="http://schemas.microsoft.com/office/drawing/2014/main" id="{3B791A5E-8F5D-4279-941D-2E521530A05C}"/>
              </a:ext>
            </a:extLst>
          </p:cNvPr>
          <p:cNvCxnSpPr>
            <a:cxnSpLocks/>
          </p:cNvCxnSpPr>
          <p:nvPr/>
        </p:nvCxnSpPr>
        <p:spPr>
          <a:xfrm>
            <a:off x="5797776" y="2721255"/>
            <a:ext cx="504704" cy="12700"/>
          </a:xfrm>
          <a:prstGeom prst="curvedConnector3">
            <a:avLst>
              <a:gd name="adj1" fmla="val 50000"/>
            </a:avLst>
          </a:prstGeom>
          <a:ln w="88900">
            <a:solidFill>
              <a:schemeClr val="tx1"/>
            </a:solidFill>
            <a:tailEnd type="triangle"/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CE30190C-C9ED-4044-B09B-1B2E39787494}"/>
              </a:ext>
            </a:extLst>
          </p:cNvPr>
          <p:cNvSpPr txBox="1"/>
          <p:nvPr/>
        </p:nvSpPr>
        <p:spPr>
          <a:xfrm>
            <a:off x="6711575" y="2572992"/>
            <a:ext cx="4780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100" b="1" dirty="0"/>
              <a:t>Trust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93D1B65-C0C1-4C50-8774-CD2F1CA865F3}"/>
              </a:ext>
            </a:extLst>
          </p:cNvPr>
          <p:cNvSpPr txBox="1"/>
          <p:nvPr/>
        </p:nvSpPr>
        <p:spPr>
          <a:xfrm>
            <a:off x="5415556" y="2596800"/>
            <a:ext cx="4187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100" b="1" dirty="0" err="1"/>
              <a:t>Elig</a:t>
            </a:r>
            <a:endParaRPr lang="es-CO" sz="1100" b="1" dirty="0"/>
          </a:p>
        </p:txBody>
      </p:sp>
    </p:spTree>
    <p:extLst>
      <p:ext uri="{BB962C8B-B14F-4D97-AF65-F5344CB8AC3E}">
        <p14:creationId xmlns:p14="http://schemas.microsoft.com/office/powerpoint/2010/main" val="18214143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B416A4-5CE1-45BB-9EAC-4AC263B9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Independencias condicionadas</a:t>
            </a:r>
          </a:p>
        </p:txBody>
      </p:sp>
      <p:grpSp>
        <p:nvGrpSpPr>
          <p:cNvPr id="39" name="Grupo 38">
            <a:extLst>
              <a:ext uri="{FF2B5EF4-FFF2-40B4-BE49-F238E27FC236}">
                <a16:creationId xmlns:a16="http://schemas.microsoft.com/office/drawing/2014/main" id="{8624B1BD-337D-4227-B939-3DC54011E816}"/>
              </a:ext>
            </a:extLst>
          </p:cNvPr>
          <p:cNvGrpSpPr/>
          <p:nvPr/>
        </p:nvGrpSpPr>
        <p:grpSpPr>
          <a:xfrm>
            <a:off x="2212634" y="2756128"/>
            <a:ext cx="3412746" cy="2751631"/>
            <a:chOff x="3869824" y="3280487"/>
            <a:chExt cx="3010908" cy="2457067"/>
          </a:xfrm>
        </p:grpSpPr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4CC66F97-28E1-43B0-B59F-4D5C745C6679}"/>
                </a:ext>
              </a:extLst>
            </p:cNvPr>
            <p:cNvSpPr/>
            <p:nvPr/>
          </p:nvSpPr>
          <p:spPr>
            <a:xfrm>
              <a:off x="6170519" y="3280487"/>
              <a:ext cx="710213" cy="5060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b="1" dirty="0"/>
                <a:t>I</a:t>
              </a:r>
            </a:p>
          </p:txBody>
        </p:sp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DF3D776C-5525-4C2E-A6AC-0CE0E76E556B}"/>
                </a:ext>
              </a:extLst>
            </p:cNvPr>
            <p:cNvSpPr/>
            <p:nvPr/>
          </p:nvSpPr>
          <p:spPr>
            <a:xfrm>
              <a:off x="4971492" y="4190259"/>
              <a:ext cx="710213" cy="506027"/>
            </a:xfrm>
            <a:prstGeom prst="ellipse">
              <a:avLst/>
            </a:prstGeom>
            <a:ln w="222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CO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</a:t>
              </a:r>
            </a:p>
          </p:txBody>
        </p:sp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2441A008-66D9-437B-B289-AAD5C5D601F4}"/>
                </a:ext>
              </a:extLst>
            </p:cNvPr>
            <p:cNvSpPr/>
            <p:nvPr/>
          </p:nvSpPr>
          <p:spPr>
            <a:xfrm>
              <a:off x="3869824" y="5231527"/>
              <a:ext cx="710213" cy="5060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13288B4C-6DE9-4C01-9911-969401B58E82}"/>
                </a:ext>
              </a:extLst>
            </p:cNvPr>
            <p:cNvSpPr/>
            <p:nvPr/>
          </p:nvSpPr>
          <p:spPr>
            <a:xfrm>
              <a:off x="3883980" y="3298050"/>
              <a:ext cx="710213" cy="50602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73DBC074-CC7A-41CA-8423-9A51430BFF9F}"/>
                </a:ext>
              </a:extLst>
            </p:cNvPr>
            <p:cNvSpPr/>
            <p:nvPr/>
          </p:nvSpPr>
          <p:spPr>
            <a:xfrm>
              <a:off x="6093929" y="5226959"/>
              <a:ext cx="710213" cy="506027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cxnSp>
          <p:nvCxnSpPr>
            <p:cNvPr id="12" name="Conector: curvado 11">
              <a:extLst>
                <a:ext uri="{FF2B5EF4-FFF2-40B4-BE49-F238E27FC236}">
                  <a16:creationId xmlns:a16="http://schemas.microsoft.com/office/drawing/2014/main" id="{7C0BFE2E-2967-47C2-A858-BA57090A8346}"/>
                </a:ext>
              </a:extLst>
            </p:cNvPr>
            <p:cNvCxnSpPr>
              <a:cxnSpLocks/>
              <a:endCxn id="4" idx="0"/>
            </p:cNvCxnSpPr>
            <p:nvPr/>
          </p:nvCxnSpPr>
          <p:spPr>
            <a:xfrm>
              <a:off x="4239086" y="3804076"/>
              <a:ext cx="1087513" cy="386183"/>
            </a:xfrm>
            <a:prstGeom prst="curvedConnector2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: curvado 20">
              <a:extLst>
                <a:ext uri="{FF2B5EF4-FFF2-40B4-BE49-F238E27FC236}">
                  <a16:creationId xmlns:a16="http://schemas.microsoft.com/office/drawing/2014/main" id="{5C78D5E7-A8A8-433D-9911-81320A85547A}"/>
                </a:ext>
              </a:extLst>
            </p:cNvPr>
            <p:cNvCxnSpPr>
              <a:cxnSpLocks/>
              <a:stCxn id="6" idx="6"/>
              <a:endCxn id="8" idx="6"/>
            </p:cNvCxnSpPr>
            <p:nvPr/>
          </p:nvCxnSpPr>
          <p:spPr>
            <a:xfrm flipH="1">
              <a:off x="6804143" y="3533501"/>
              <a:ext cx="76589" cy="1946472"/>
            </a:xfrm>
            <a:prstGeom prst="curvedConnector3">
              <a:avLst>
                <a:gd name="adj1" fmla="val -263331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: curvado 22">
              <a:extLst>
                <a:ext uri="{FF2B5EF4-FFF2-40B4-BE49-F238E27FC236}">
                  <a16:creationId xmlns:a16="http://schemas.microsoft.com/office/drawing/2014/main" id="{89649C79-6882-4885-A8E7-BECCEB4DABCD}"/>
                </a:ext>
              </a:extLst>
            </p:cNvPr>
            <p:cNvCxnSpPr>
              <a:cxnSpLocks/>
              <a:endCxn id="5" idx="0"/>
            </p:cNvCxnSpPr>
            <p:nvPr/>
          </p:nvCxnSpPr>
          <p:spPr>
            <a:xfrm rot="10800000" flipV="1">
              <a:off x="4224931" y="4696286"/>
              <a:ext cx="989116" cy="535241"/>
            </a:xfrm>
            <a:prstGeom prst="curvedConnector2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: curvado 27">
              <a:extLst>
                <a:ext uri="{FF2B5EF4-FFF2-40B4-BE49-F238E27FC236}">
                  <a16:creationId xmlns:a16="http://schemas.microsoft.com/office/drawing/2014/main" id="{7F45C2E1-34D8-4990-BB0C-54BFC32E9FE5}"/>
                </a:ext>
              </a:extLst>
            </p:cNvPr>
            <p:cNvCxnSpPr>
              <a:cxnSpLocks/>
              <a:stCxn id="5" idx="6"/>
              <a:endCxn id="8" idx="2"/>
            </p:cNvCxnSpPr>
            <p:nvPr/>
          </p:nvCxnSpPr>
          <p:spPr>
            <a:xfrm flipV="1">
              <a:off x="4580037" y="5479973"/>
              <a:ext cx="1513892" cy="4568"/>
            </a:xfrm>
            <a:prstGeom prst="curvedConnector3">
              <a:avLst>
                <a:gd name="adj1" fmla="val 50000"/>
              </a:avLst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CuadroTexto 30">
              <a:extLst>
                <a:ext uri="{FF2B5EF4-FFF2-40B4-BE49-F238E27FC236}">
                  <a16:creationId xmlns:a16="http://schemas.microsoft.com/office/drawing/2014/main" id="{2C9CE9A8-606E-4D6E-B5F0-291D5830CAA7}"/>
                </a:ext>
              </a:extLst>
            </p:cNvPr>
            <p:cNvSpPr txBox="1"/>
            <p:nvPr/>
          </p:nvSpPr>
          <p:spPr>
            <a:xfrm>
              <a:off x="6412634" y="3348838"/>
              <a:ext cx="280306" cy="3297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B</a:t>
              </a:r>
            </a:p>
          </p:txBody>
        </p: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66C55490-4D69-4B23-BACD-D07A7650C1DA}"/>
                </a:ext>
              </a:extLst>
            </p:cNvPr>
            <p:cNvSpPr txBox="1"/>
            <p:nvPr/>
          </p:nvSpPr>
          <p:spPr>
            <a:xfrm>
              <a:off x="4061202" y="3366396"/>
              <a:ext cx="314248" cy="3297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A</a:t>
              </a:r>
            </a:p>
          </p:txBody>
        </p: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9A9391D1-77C5-468D-9BA6-BA5FC53EA13D}"/>
                </a:ext>
              </a:extLst>
            </p:cNvPr>
            <p:cNvSpPr txBox="1"/>
            <p:nvPr/>
          </p:nvSpPr>
          <p:spPr>
            <a:xfrm>
              <a:off x="6297040" y="5312868"/>
              <a:ext cx="3209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Y</a:t>
              </a:r>
            </a:p>
          </p:txBody>
        </p:sp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5DCCC0E4-3913-4241-857F-6465484C133D}"/>
                </a:ext>
              </a:extLst>
            </p:cNvPr>
            <p:cNvSpPr txBox="1"/>
            <p:nvPr/>
          </p:nvSpPr>
          <p:spPr>
            <a:xfrm>
              <a:off x="4083186" y="5304307"/>
              <a:ext cx="249193" cy="3297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dirty="0"/>
                <a:t>T</a:t>
              </a:r>
            </a:p>
          </p:txBody>
        </p:sp>
      </p:grpSp>
      <p:sp>
        <p:nvSpPr>
          <p:cNvPr id="37" name="CuadroTexto 36">
            <a:extLst>
              <a:ext uri="{FF2B5EF4-FFF2-40B4-BE49-F238E27FC236}">
                <a16:creationId xmlns:a16="http://schemas.microsoft.com/office/drawing/2014/main" id="{A4986E0E-A4E4-47B7-A96F-7074E68E4EAC}"/>
              </a:ext>
            </a:extLst>
          </p:cNvPr>
          <p:cNvSpPr txBox="1"/>
          <p:nvPr/>
        </p:nvSpPr>
        <p:spPr>
          <a:xfrm>
            <a:off x="7474872" y="3435167"/>
            <a:ext cx="7633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8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AꓕB</a:t>
            </a:r>
            <a:endParaRPr lang="es-CO" sz="2800" dirty="0"/>
          </a:p>
        </p:txBody>
      </p:sp>
      <p:cxnSp>
        <p:nvCxnSpPr>
          <p:cNvPr id="30" name="Conector: curvado 29">
            <a:extLst>
              <a:ext uri="{FF2B5EF4-FFF2-40B4-BE49-F238E27FC236}">
                <a16:creationId xmlns:a16="http://schemas.microsoft.com/office/drawing/2014/main" id="{F0CE4C05-E024-4B31-9836-E7F16B87F076}"/>
              </a:ext>
            </a:extLst>
          </p:cNvPr>
          <p:cNvCxnSpPr>
            <a:cxnSpLocks/>
            <a:endCxn id="4" idx="0"/>
          </p:cNvCxnSpPr>
          <p:nvPr/>
        </p:nvCxnSpPr>
        <p:spPr>
          <a:xfrm rot="10800000" flipV="1">
            <a:off x="3863832" y="3323259"/>
            <a:ext cx="1359051" cy="451706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: curvado 37">
            <a:extLst>
              <a:ext uri="{FF2B5EF4-FFF2-40B4-BE49-F238E27FC236}">
                <a16:creationId xmlns:a16="http://schemas.microsoft.com/office/drawing/2014/main" id="{1AF3E1B7-BB92-4277-9B59-F36E85D1479D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991897" y="4341659"/>
            <a:ext cx="1144173" cy="594293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uadroTexto 58">
            <a:extLst>
              <a:ext uri="{FF2B5EF4-FFF2-40B4-BE49-F238E27FC236}">
                <a16:creationId xmlns:a16="http://schemas.microsoft.com/office/drawing/2014/main" id="{4AF9BA48-81E5-47B2-A75D-EDE4EA7EC5CF}"/>
              </a:ext>
            </a:extLst>
          </p:cNvPr>
          <p:cNvSpPr txBox="1"/>
          <p:nvPr/>
        </p:nvSpPr>
        <p:spPr>
          <a:xfrm>
            <a:off x="7469950" y="3912028"/>
            <a:ext cx="1226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8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AꓕT|W</a:t>
            </a:r>
            <a:endParaRPr lang="es-CO" sz="2800" dirty="0"/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7909259A-4143-427A-9DCD-F424EFCD980F}"/>
              </a:ext>
            </a:extLst>
          </p:cNvPr>
          <p:cNvSpPr txBox="1"/>
          <p:nvPr/>
        </p:nvSpPr>
        <p:spPr>
          <a:xfrm>
            <a:off x="7455206" y="4477385"/>
            <a:ext cx="12137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800" dirty="0">
                <a:solidFill>
                  <a:srgbClr val="000000"/>
                </a:solidFill>
                <a:latin typeface="Calibri" panose="020F0502020204030204" pitchFamily="34" charset="0"/>
              </a:rPr>
              <a:t>B</a:t>
            </a:r>
            <a:r>
              <a:rPr lang="es-CO" sz="28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ꓕT|W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3795031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B416A4-5CE1-45BB-9EAC-4AC263B9C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459" y="645995"/>
            <a:ext cx="8761413" cy="706964"/>
          </a:xfrm>
        </p:spPr>
        <p:txBody>
          <a:bodyPr/>
          <a:lstStyle/>
          <a:p>
            <a:r>
              <a:rPr lang="es-CO" dirty="0"/>
              <a:t>Rutas de la asociación causal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DF3D776C-5525-4C2E-A6AC-0CE0E76E556B}"/>
              </a:ext>
            </a:extLst>
          </p:cNvPr>
          <p:cNvSpPr/>
          <p:nvPr/>
        </p:nvSpPr>
        <p:spPr>
          <a:xfrm>
            <a:off x="1672815" y="3844893"/>
            <a:ext cx="710213" cy="506027"/>
          </a:xfrm>
          <a:prstGeom prst="ellipse">
            <a:avLst/>
          </a:prstGeom>
          <a:ln w="889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13288B4C-6DE9-4C01-9911-969401B58E82}"/>
              </a:ext>
            </a:extLst>
          </p:cNvPr>
          <p:cNvSpPr/>
          <p:nvPr/>
        </p:nvSpPr>
        <p:spPr>
          <a:xfrm>
            <a:off x="585303" y="2952684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73DBC074-CC7A-41CA-8423-9A51430BFF9F}"/>
              </a:ext>
            </a:extLst>
          </p:cNvPr>
          <p:cNvSpPr/>
          <p:nvPr/>
        </p:nvSpPr>
        <p:spPr>
          <a:xfrm>
            <a:off x="1672815" y="4981235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2" name="Conector: curvado 11">
            <a:extLst>
              <a:ext uri="{FF2B5EF4-FFF2-40B4-BE49-F238E27FC236}">
                <a16:creationId xmlns:a16="http://schemas.microsoft.com/office/drawing/2014/main" id="{7C0BFE2E-2967-47C2-A858-BA57090A8346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940409" y="3458710"/>
            <a:ext cx="1087513" cy="386183"/>
          </a:xfrm>
          <a:prstGeom prst="curvedConnector2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: curvado 13">
            <a:extLst>
              <a:ext uri="{FF2B5EF4-FFF2-40B4-BE49-F238E27FC236}">
                <a16:creationId xmlns:a16="http://schemas.microsoft.com/office/drawing/2014/main" id="{BACA9DE9-C6A3-4929-B0C2-5EBCA1399D01}"/>
              </a:ext>
            </a:extLst>
          </p:cNvPr>
          <p:cNvCxnSpPr>
            <a:cxnSpLocks/>
            <a:stCxn id="7" idx="4"/>
            <a:endCxn id="8" idx="2"/>
          </p:cNvCxnSpPr>
          <p:nvPr/>
        </p:nvCxnSpPr>
        <p:spPr>
          <a:xfrm rot="16200000" flipH="1">
            <a:off x="418843" y="3980277"/>
            <a:ext cx="1775538" cy="732405"/>
          </a:xfrm>
          <a:prstGeom prst="curvedConnector2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: curvado 27">
            <a:extLst>
              <a:ext uri="{FF2B5EF4-FFF2-40B4-BE49-F238E27FC236}">
                <a16:creationId xmlns:a16="http://schemas.microsoft.com/office/drawing/2014/main" id="{7F45C2E1-34D8-4990-BB0C-54BFC32E9FE5}"/>
              </a:ext>
            </a:extLst>
          </p:cNvPr>
          <p:cNvCxnSpPr>
            <a:cxnSpLocks/>
          </p:cNvCxnSpPr>
          <p:nvPr/>
        </p:nvCxnSpPr>
        <p:spPr>
          <a:xfrm rot="5400000">
            <a:off x="1765953" y="4700684"/>
            <a:ext cx="513804" cy="2565"/>
          </a:xfrm>
          <a:prstGeom prst="curvedConnector3">
            <a:avLst>
              <a:gd name="adj1" fmla="val 50000"/>
            </a:avLst>
          </a:prstGeom>
          <a:ln w="1016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adroTexto 31">
            <a:extLst>
              <a:ext uri="{FF2B5EF4-FFF2-40B4-BE49-F238E27FC236}">
                <a16:creationId xmlns:a16="http://schemas.microsoft.com/office/drawing/2014/main" id="{66C55490-4D69-4B23-BACD-D07A7650C1DA}"/>
              </a:ext>
            </a:extLst>
          </p:cNvPr>
          <p:cNvSpPr txBox="1"/>
          <p:nvPr/>
        </p:nvSpPr>
        <p:spPr>
          <a:xfrm>
            <a:off x="594562" y="3021030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 CC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A9391D1-77C5-468D-9BA6-BA5FC53EA13D}"/>
              </a:ext>
            </a:extLst>
          </p:cNvPr>
          <p:cNvSpPr txBox="1"/>
          <p:nvPr/>
        </p:nvSpPr>
        <p:spPr>
          <a:xfrm>
            <a:off x="1838512" y="5050423"/>
            <a:ext cx="36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Y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E61AE5C-B78F-4F26-A5CD-6CD732E3285C}"/>
              </a:ext>
            </a:extLst>
          </p:cNvPr>
          <p:cNvSpPr txBox="1"/>
          <p:nvPr/>
        </p:nvSpPr>
        <p:spPr>
          <a:xfrm>
            <a:off x="0" y="6228005"/>
            <a:ext cx="11372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b="1" dirty="0">
                <a:solidFill>
                  <a:srgbClr val="00B0F0"/>
                </a:solidFill>
              </a:rPr>
              <a:t>     1) Backdoor </a:t>
            </a:r>
            <a:r>
              <a:rPr lang="es-CO" sz="2000" b="1" dirty="0" err="1">
                <a:solidFill>
                  <a:srgbClr val="00B0F0"/>
                </a:solidFill>
              </a:rPr>
              <a:t>path</a:t>
            </a:r>
            <a:r>
              <a:rPr lang="es-CO" sz="2000" b="1" dirty="0">
                <a:solidFill>
                  <a:srgbClr val="00B0F0"/>
                </a:solidFill>
              </a:rPr>
              <a:t>                      </a:t>
            </a:r>
            <a:r>
              <a:rPr lang="es-CO" sz="2000" b="1" dirty="0">
                <a:solidFill>
                  <a:srgbClr val="00B050"/>
                </a:solidFill>
              </a:rPr>
              <a:t>2) Instrumental variable </a:t>
            </a:r>
            <a:r>
              <a:rPr lang="es-CO" sz="2000" b="1" dirty="0" err="1">
                <a:solidFill>
                  <a:srgbClr val="00B050"/>
                </a:solidFill>
              </a:rPr>
              <a:t>path</a:t>
            </a:r>
            <a:r>
              <a:rPr lang="es-CO" sz="2000" b="1" dirty="0">
                <a:solidFill>
                  <a:srgbClr val="00B050"/>
                </a:solidFill>
              </a:rPr>
              <a:t>                </a:t>
            </a:r>
            <a:r>
              <a:rPr lang="es-CO" sz="2000" b="1" dirty="0">
                <a:solidFill>
                  <a:srgbClr val="FFC000"/>
                </a:solidFill>
              </a:rPr>
              <a:t>3) </a:t>
            </a:r>
            <a:r>
              <a:rPr lang="es-CO" sz="2000" b="1" dirty="0" err="1">
                <a:solidFill>
                  <a:srgbClr val="FFC000"/>
                </a:solidFill>
              </a:rPr>
              <a:t>Frontdoor</a:t>
            </a:r>
            <a:r>
              <a:rPr lang="es-CO" sz="2000" b="1" dirty="0">
                <a:solidFill>
                  <a:srgbClr val="FFC000"/>
                </a:solidFill>
              </a:rPr>
              <a:t> </a:t>
            </a:r>
            <a:r>
              <a:rPr lang="es-CO" sz="2000" b="1" dirty="0" err="1">
                <a:solidFill>
                  <a:srgbClr val="FFC000"/>
                </a:solidFill>
              </a:rPr>
              <a:t>path</a:t>
            </a:r>
            <a:r>
              <a:rPr lang="es-CO" sz="20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84D8DF72-EC58-4591-9A9D-6B0F1D27F25B}"/>
              </a:ext>
            </a:extLst>
          </p:cNvPr>
          <p:cNvSpPr/>
          <p:nvPr/>
        </p:nvSpPr>
        <p:spPr>
          <a:xfrm>
            <a:off x="5640139" y="3997289"/>
            <a:ext cx="710213" cy="506027"/>
          </a:xfrm>
          <a:prstGeom prst="ellipse">
            <a:avLst/>
          </a:prstGeom>
          <a:ln w="889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3E363EE7-EE9A-4ABC-8E0C-2DB062BBC1B3}"/>
              </a:ext>
            </a:extLst>
          </p:cNvPr>
          <p:cNvSpPr/>
          <p:nvPr/>
        </p:nvSpPr>
        <p:spPr>
          <a:xfrm>
            <a:off x="5640139" y="5133631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6" name="Conector: curvado 55">
            <a:extLst>
              <a:ext uri="{FF2B5EF4-FFF2-40B4-BE49-F238E27FC236}">
                <a16:creationId xmlns:a16="http://schemas.microsoft.com/office/drawing/2014/main" id="{CECA4CDB-6345-4BC7-A977-8715D9573112}"/>
              </a:ext>
            </a:extLst>
          </p:cNvPr>
          <p:cNvCxnSpPr>
            <a:cxnSpLocks/>
            <a:endCxn id="48" idx="0"/>
          </p:cNvCxnSpPr>
          <p:nvPr/>
        </p:nvCxnSpPr>
        <p:spPr>
          <a:xfrm rot="5400000">
            <a:off x="5617944" y="3619985"/>
            <a:ext cx="754606" cy="2"/>
          </a:xfrm>
          <a:prstGeom prst="curvedConnector3">
            <a:avLst>
              <a:gd name="adj1" fmla="val 50000"/>
            </a:avLst>
          </a:prstGeom>
          <a:ln w="508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: curvado 56">
            <a:extLst>
              <a:ext uri="{FF2B5EF4-FFF2-40B4-BE49-F238E27FC236}">
                <a16:creationId xmlns:a16="http://schemas.microsoft.com/office/drawing/2014/main" id="{4CEF68DC-29B5-436D-A749-4CA581983E2A}"/>
              </a:ext>
            </a:extLst>
          </p:cNvPr>
          <p:cNvCxnSpPr>
            <a:cxnSpLocks/>
          </p:cNvCxnSpPr>
          <p:nvPr/>
        </p:nvCxnSpPr>
        <p:spPr>
          <a:xfrm rot="5400000">
            <a:off x="5733277" y="4853080"/>
            <a:ext cx="513804" cy="2565"/>
          </a:xfrm>
          <a:prstGeom prst="curvedConnector3">
            <a:avLst>
              <a:gd name="adj1" fmla="val 50000"/>
            </a:avLst>
          </a:prstGeom>
          <a:ln w="1016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uadroTexto 59">
            <a:extLst>
              <a:ext uri="{FF2B5EF4-FFF2-40B4-BE49-F238E27FC236}">
                <a16:creationId xmlns:a16="http://schemas.microsoft.com/office/drawing/2014/main" id="{526DF38F-14BE-4B87-A424-6D99590BC54F}"/>
              </a:ext>
            </a:extLst>
          </p:cNvPr>
          <p:cNvSpPr txBox="1"/>
          <p:nvPr/>
        </p:nvSpPr>
        <p:spPr>
          <a:xfrm>
            <a:off x="5834785" y="5211807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Y</a:t>
            </a:r>
          </a:p>
        </p:txBody>
      </p:sp>
      <p:sp>
        <p:nvSpPr>
          <p:cNvPr id="62" name="Elipse 61">
            <a:extLst>
              <a:ext uri="{FF2B5EF4-FFF2-40B4-BE49-F238E27FC236}">
                <a16:creationId xmlns:a16="http://schemas.microsoft.com/office/drawing/2014/main" id="{F0B46435-99E7-4D67-952E-65FFF4736F2B}"/>
              </a:ext>
            </a:extLst>
          </p:cNvPr>
          <p:cNvSpPr/>
          <p:nvPr/>
        </p:nvSpPr>
        <p:spPr>
          <a:xfrm>
            <a:off x="5634620" y="2727777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39F0F0A9-9A73-4D30-BE3E-F03371F680D5}"/>
              </a:ext>
            </a:extLst>
          </p:cNvPr>
          <p:cNvSpPr txBox="1"/>
          <p:nvPr/>
        </p:nvSpPr>
        <p:spPr>
          <a:xfrm>
            <a:off x="5871804" y="2813923"/>
            <a:ext cx="263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I</a:t>
            </a:r>
          </a:p>
        </p:txBody>
      </p:sp>
      <p:sp>
        <p:nvSpPr>
          <p:cNvPr id="67" name="Elipse 66">
            <a:extLst>
              <a:ext uri="{FF2B5EF4-FFF2-40B4-BE49-F238E27FC236}">
                <a16:creationId xmlns:a16="http://schemas.microsoft.com/office/drawing/2014/main" id="{3E1C8C48-4353-45D5-88C0-5403C1B688BD}"/>
              </a:ext>
            </a:extLst>
          </p:cNvPr>
          <p:cNvSpPr/>
          <p:nvPr/>
        </p:nvSpPr>
        <p:spPr>
          <a:xfrm>
            <a:off x="9612391" y="4007118"/>
            <a:ext cx="710213" cy="506027"/>
          </a:xfrm>
          <a:prstGeom prst="ellipse">
            <a:avLst/>
          </a:prstGeom>
          <a:ln w="88900">
            <a:solidFill>
              <a:srgbClr val="FFC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</a:p>
        </p:txBody>
      </p:sp>
      <p:sp>
        <p:nvSpPr>
          <p:cNvPr id="69" name="Elipse 68">
            <a:extLst>
              <a:ext uri="{FF2B5EF4-FFF2-40B4-BE49-F238E27FC236}">
                <a16:creationId xmlns:a16="http://schemas.microsoft.com/office/drawing/2014/main" id="{4F93BB2A-8E57-48C2-BFE0-C83D2186BD2F}"/>
              </a:ext>
            </a:extLst>
          </p:cNvPr>
          <p:cNvSpPr/>
          <p:nvPr/>
        </p:nvSpPr>
        <p:spPr>
          <a:xfrm>
            <a:off x="9612391" y="5143460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3" name="Conector: curvado 72">
            <a:extLst>
              <a:ext uri="{FF2B5EF4-FFF2-40B4-BE49-F238E27FC236}">
                <a16:creationId xmlns:a16="http://schemas.microsoft.com/office/drawing/2014/main" id="{54D5E279-F269-4033-A587-01B08734878E}"/>
              </a:ext>
            </a:extLst>
          </p:cNvPr>
          <p:cNvCxnSpPr>
            <a:cxnSpLocks/>
            <a:endCxn id="67" idx="0"/>
          </p:cNvCxnSpPr>
          <p:nvPr/>
        </p:nvCxnSpPr>
        <p:spPr>
          <a:xfrm rot="5400000">
            <a:off x="9590196" y="3629814"/>
            <a:ext cx="754606" cy="2"/>
          </a:xfrm>
          <a:prstGeom prst="curvedConnector3">
            <a:avLst>
              <a:gd name="adj1" fmla="val 50000"/>
            </a:avLst>
          </a:prstGeom>
          <a:ln w="1016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: curvado 73">
            <a:extLst>
              <a:ext uri="{FF2B5EF4-FFF2-40B4-BE49-F238E27FC236}">
                <a16:creationId xmlns:a16="http://schemas.microsoft.com/office/drawing/2014/main" id="{2C19821C-2085-4F15-BE29-12C409395084}"/>
              </a:ext>
            </a:extLst>
          </p:cNvPr>
          <p:cNvCxnSpPr>
            <a:cxnSpLocks/>
          </p:cNvCxnSpPr>
          <p:nvPr/>
        </p:nvCxnSpPr>
        <p:spPr>
          <a:xfrm rot="5400000">
            <a:off x="9705529" y="4862909"/>
            <a:ext cx="513804" cy="2565"/>
          </a:xfrm>
          <a:prstGeom prst="curvedConnector3">
            <a:avLst>
              <a:gd name="adj1" fmla="val 50000"/>
            </a:avLst>
          </a:prstGeom>
          <a:ln w="1016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CuadroTexto 76">
            <a:extLst>
              <a:ext uri="{FF2B5EF4-FFF2-40B4-BE49-F238E27FC236}">
                <a16:creationId xmlns:a16="http://schemas.microsoft.com/office/drawing/2014/main" id="{9A3A11F5-4FBF-44B9-8733-31C8EC2EEA5E}"/>
              </a:ext>
            </a:extLst>
          </p:cNvPr>
          <p:cNvSpPr txBox="1"/>
          <p:nvPr/>
        </p:nvSpPr>
        <p:spPr>
          <a:xfrm>
            <a:off x="9801107" y="5182755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Y</a:t>
            </a:r>
          </a:p>
        </p:txBody>
      </p:sp>
      <p:sp>
        <p:nvSpPr>
          <p:cNvPr id="79" name="Elipse 78">
            <a:extLst>
              <a:ext uri="{FF2B5EF4-FFF2-40B4-BE49-F238E27FC236}">
                <a16:creationId xmlns:a16="http://schemas.microsoft.com/office/drawing/2014/main" id="{09677A92-ACE5-4ED5-9866-6E5BC2805B7E}"/>
              </a:ext>
            </a:extLst>
          </p:cNvPr>
          <p:cNvSpPr/>
          <p:nvPr/>
        </p:nvSpPr>
        <p:spPr>
          <a:xfrm>
            <a:off x="9606872" y="2737606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58982338-5A3A-41A0-9439-3F0A1687D314}"/>
              </a:ext>
            </a:extLst>
          </p:cNvPr>
          <p:cNvSpPr txBox="1"/>
          <p:nvPr/>
        </p:nvSpPr>
        <p:spPr>
          <a:xfrm>
            <a:off x="9829756" y="2788311"/>
            <a:ext cx="572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27649180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B416A4-5CE1-45BB-9EAC-4AC263B9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Supuestos de los </a:t>
            </a:r>
            <a:r>
              <a:rPr lang="es-CO" dirty="0" err="1"/>
              <a:t>estimandos</a:t>
            </a:r>
            <a:r>
              <a:rPr lang="es-CO" dirty="0"/>
              <a:t> (Rutas)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DF3D776C-5525-4C2E-A6AC-0CE0E76E556B}"/>
              </a:ext>
            </a:extLst>
          </p:cNvPr>
          <p:cNvSpPr/>
          <p:nvPr/>
        </p:nvSpPr>
        <p:spPr>
          <a:xfrm>
            <a:off x="1672815" y="3844893"/>
            <a:ext cx="710213" cy="506027"/>
          </a:xfrm>
          <a:prstGeom prst="ellipse">
            <a:avLst/>
          </a:prstGeom>
          <a:ln w="889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13288B4C-6DE9-4C01-9911-969401B58E82}"/>
              </a:ext>
            </a:extLst>
          </p:cNvPr>
          <p:cNvSpPr/>
          <p:nvPr/>
        </p:nvSpPr>
        <p:spPr>
          <a:xfrm>
            <a:off x="585303" y="2952684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73DBC074-CC7A-41CA-8423-9A51430BFF9F}"/>
              </a:ext>
            </a:extLst>
          </p:cNvPr>
          <p:cNvSpPr/>
          <p:nvPr/>
        </p:nvSpPr>
        <p:spPr>
          <a:xfrm>
            <a:off x="1672815" y="4981235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2" name="Conector: curvado 11">
            <a:extLst>
              <a:ext uri="{FF2B5EF4-FFF2-40B4-BE49-F238E27FC236}">
                <a16:creationId xmlns:a16="http://schemas.microsoft.com/office/drawing/2014/main" id="{7C0BFE2E-2967-47C2-A858-BA57090A8346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940409" y="3458710"/>
            <a:ext cx="836414" cy="460289"/>
          </a:xfrm>
          <a:prstGeom prst="curvedConnector2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: curvado 13">
            <a:extLst>
              <a:ext uri="{FF2B5EF4-FFF2-40B4-BE49-F238E27FC236}">
                <a16:creationId xmlns:a16="http://schemas.microsoft.com/office/drawing/2014/main" id="{BACA9DE9-C6A3-4929-B0C2-5EBCA1399D01}"/>
              </a:ext>
            </a:extLst>
          </p:cNvPr>
          <p:cNvCxnSpPr>
            <a:cxnSpLocks/>
            <a:stCxn id="7" idx="4"/>
            <a:endCxn id="8" idx="2"/>
          </p:cNvCxnSpPr>
          <p:nvPr/>
        </p:nvCxnSpPr>
        <p:spPr>
          <a:xfrm rot="16200000" flipH="1">
            <a:off x="418843" y="3980277"/>
            <a:ext cx="1775538" cy="732405"/>
          </a:xfrm>
          <a:prstGeom prst="curvedConnector2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: curvado 27">
            <a:extLst>
              <a:ext uri="{FF2B5EF4-FFF2-40B4-BE49-F238E27FC236}">
                <a16:creationId xmlns:a16="http://schemas.microsoft.com/office/drawing/2014/main" id="{7F45C2E1-34D8-4990-BB0C-54BFC32E9FE5}"/>
              </a:ext>
            </a:extLst>
          </p:cNvPr>
          <p:cNvCxnSpPr>
            <a:cxnSpLocks/>
          </p:cNvCxnSpPr>
          <p:nvPr/>
        </p:nvCxnSpPr>
        <p:spPr>
          <a:xfrm rot="5400000">
            <a:off x="1765953" y="4700684"/>
            <a:ext cx="513804" cy="2565"/>
          </a:xfrm>
          <a:prstGeom prst="curvedConnector3">
            <a:avLst>
              <a:gd name="adj1" fmla="val 50000"/>
            </a:avLst>
          </a:prstGeom>
          <a:ln w="1016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adroTexto 31">
            <a:extLst>
              <a:ext uri="{FF2B5EF4-FFF2-40B4-BE49-F238E27FC236}">
                <a16:creationId xmlns:a16="http://schemas.microsoft.com/office/drawing/2014/main" id="{66C55490-4D69-4B23-BACD-D07A7650C1DA}"/>
              </a:ext>
            </a:extLst>
          </p:cNvPr>
          <p:cNvSpPr txBox="1"/>
          <p:nvPr/>
        </p:nvSpPr>
        <p:spPr>
          <a:xfrm>
            <a:off x="594562" y="3021030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 CC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A9391D1-77C5-468D-9BA6-BA5FC53EA13D}"/>
              </a:ext>
            </a:extLst>
          </p:cNvPr>
          <p:cNvSpPr txBox="1"/>
          <p:nvPr/>
        </p:nvSpPr>
        <p:spPr>
          <a:xfrm>
            <a:off x="1838512" y="5050423"/>
            <a:ext cx="36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Y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E61AE5C-B78F-4F26-A5CD-6CD732E3285C}"/>
              </a:ext>
            </a:extLst>
          </p:cNvPr>
          <p:cNvSpPr txBox="1"/>
          <p:nvPr/>
        </p:nvSpPr>
        <p:spPr>
          <a:xfrm>
            <a:off x="0" y="6228005"/>
            <a:ext cx="11372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000" b="1" dirty="0">
                <a:solidFill>
                  <a:srgbClr val="00B0F0"/>
                </a:solidFill>
              </a:rPr>
              <a:t>     1) Backdoor </a:t>
            </a:r>
            <a:r>
              <a:rPr lang="es-CO" sz="2000" b="1" dirty="0" err="1">
                <a:solidFill>
                  <a:srgbClr val="00B0F0"/>
                </a:solidFill>
              </a:rPr>
              <a:t>path</a:t>
            </a:r>
            <a:r>
              <a:rPr lang="es-CO" sz="2000" b="1" dirty="0">
                <a:solidFill>
                  <a:srgbClr val="00B0F0"/>
                </a:solidFill>
              </a:rPr>
              <a:t>                      </a:t>
            </a:r>
            <a:r>
              <a:rPr lang="es-CO" sz="2000" b="1" dirty="0">
                <a:solidFill>
                  <a:srgbClr val="00B050"/>
                </a:solidFill>
              </a:rPr>
              <a:t>2) Instrumental variable </a:t>
            </a:r>
            <a:r>
              <a:rPr lang="es-CO" sz="2000" b="1" dirty="0" err="1">
                <a:solidFill>
                  <a:srgbClr val="00B050"/>
                </a:solidFill>
              </a:rPr>
              <a:t>path</a:t>
            </a:r>
            <a:r>
              <a:rPr lang="es-CO" sz="2000" b="1" dirty="0">
                <a:solidFill>
                  <a:srgbClr val="00B050"/>
                </a:solidFill>
              </a:rPr>
              <a:t>                </a:t>
            </a:r>
            <a:r>
              <a:rPr lang="es-CO" sz="2000" b="1" dirty="0">
                <a:solidFill>
                  <a:srgbClr val="FFC000"/>
                </a:solidFill>
              </a:rPr>
              <a:t>3) </a:t>
            </a:r>
            <a:r>
              <a:rPr lang="es-CO" sz="2000" b="1" dirty="0" err="1">
                <a:solidFill>
                  <a:srgbClr val="FFC000"/>
                </a:solidFill>
              </a:rPr>
              <a:t>Frontdoor</a:t>
            </a:r>
            <a:r>
              <a:rPr lang="es-CO" sz="2000" b="1" dirty="0">
                <a:solidFill>
                  <a:srgbClr val="FFC000"/>
                </a:solidFill>
              </a:rPr>
              <a:t> </a:t>
            </a:r>
            <a:r>
              <a:rPr lang="es-CO" sz="2000" b="1" dirty="0" err="1">
                <a:solidFill>
                  <a:srgbClr val="FFC000"/>
                </a:solidFill>
              </a:rPr>
              <a:t>path</a:t>
            </a:r>
            <a:r>
              <a:rPr lang="es-CO" sz="2000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84D8DF72-EC58-4591-9A9D-6B0F1D27F25B}"/>
              </a:ext>
            </a:extLst>
          </p:cNvPr>
          <p:cNvSpPr/>
          <p:nvPr/>
        </p:nvSpPr>
        <p:spPr>
          <a:xfrm>
            <a:off x="5640139" y="3997289"/>
            <a:ext cx="710213" cy="506027"/>
          </a:xfrm>
          <a:prstGeom prst="ellipse">
            <a:avLst/>
          </a:prstGeom>
          <a:ln w="889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3E363EE7-EE9A-4ABC-8E0C-2DB062BBC1B3}"/>
              </a:ext>
            </a:extLst>
          </p:cNvPr>
          <p:cNvSpPr/>
          <p:nvPr/>
        </p:nvSpPr>
        <p:spPr>
          <a:xfrm>
            <a:off x="5640139" y="5133631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6" name="Conector: curvado 55">
            <a:extLst>
              <a:ext uri="{FF2B5EF4-FFF2-40B4-BE49-F238E27FC236}">
                <a16:creationId xmlns:a16="http://schemas.microsoft.com/office/drawing/2014/main" id="{CECA4CDB-6345-4BC7-A977-8715D9573112}"/>
              </a:ext>
            </a:extLst>
          </p:cNvPr>
          <p:cNvCxnSpPr>
            <a:cxnSpLocks/>
            <a:endCxn id="48" idx="0"/>
          </p:cNvCxnSpPr>
          <p:nvPr/>
        </p:nvCxnSpPr>
        <p:spPr>
          <a:xfrm rot="5400000">
            <a:off x="5617944" y="3619985"/>
            <a:ext cx="754606" cy="2"/>
          </a:xfrm>
          <a:prstGeom prst="curvedConnector3">
            <a:avLst>
              <a:gd name="adj1" fmla="val 50000"/>
            </a:avLst>
          </a:prstGeom>
          <a:ln w="508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: curvado 56">
            <a:extLst>
              <a:ext uri="{FF2B5EF4-FFF2-40B4-BE49-F238E27FC236}">
                <a16:creationId xmlns:a16="http://schemas.microsoft.com/office/drawing/2014/main" id="{4CEF68DC-29B5-436D-A749-4CA581983E2A}"/>
              </a:ext>
            </a:extLst>
          </p:cNvPr>
          <p:cNvCxnSpPr>
            <a:cxnSpLocks/>
          </p:cNvCxnSpPr>
          <p:nvPr/>
        </p:nvCxnSpPr>
        <p:spPr>
          <a:xfrm rot="5400000">
            <a:off x="5733277" y="4853080"/>
            <a:ext cx="513804" cy="2565"/>
          </a:xfrm>
          <a:prstGeom prst="curvedConnector3">
            <a:avLst>
              <a:gd name="adj1" fmla="val 50000"/>
            </a:avLst>
          </a:prstGeom>
          <a:ln w="1016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uadroTexto 59">
            <a:extLst>
              <a:ext uri="{FF2B5EF4-FFF2-40B4-BE49-F238E27FC236}">
                <a16:creationId xmlns:a16="http://schemas.microsoft.com/office/drawing/2014/main" id="{526DF38F-14BE-4B87-A424-6D99590BC54F}"/>
              </a:ext>
            </a:extLst>
          </p:cNvPr>
          <p:cNvSpPr txBox="1"/>
          <p:nvPr/>
        </p:nvSpPr>
        <p:spPr>
          <a:xfrm>
            <a:off x="5834785" y="5211807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Y</a:t>
            </a:r>
          </a:p>
        </p:txBody>
      </p:sp>
      <p:sp>
        <p:nvSpPr>
          <p:cNvPr id="62" name="Elipse 61">
            <a:extLst>
              <a:ext uri="{FF2B5EF4-FFF2-40B4-BE49-F238E27FC236}">
                <a16:creationId xmlns:a16="http://schemas.microsoft.com/office/drawing/2014/main" id="{F0B46435-99E7-4D67-952E-65FFF4736F2B}"/>
              </a:ext>
            </a:extLst>
          </p:cNvPr>
          <p:cNvSpPr/>
          <p:nvPr/>
        </p:nvSpPr>
        <p:spPr>
          <a:xfrm>
            <a:off x="5634620" y="2727777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39F0F0A9-9A73-4D30-BE3E-F03371F680D5}"/>
              </a:ext>
            </a:extLst>
          </p:cNvPr>
          <p:cNvSpPr txBox="1"/>
          <p:nvPr/>
        </p:nvSpPr>
        <p:spPr>
          <a:xfrm>
            <a:off x="5871804" y="2813923"/>
            <a:ext cx="263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I</a:t>
            </a:r>
          </a:p>
        </p:txBody>
      </p:sp>
      <p:sp>
        <p:nvSpPr>
          <p:cNvPr id="67" name="Elipse 66">
            <a:extLst>
              <a:ext uri="{FF2B5EF4-FFF2-40B4-BE49-F238E27FC236}">
                <a16:creationId xmlns:a16="http://schemas.microsoft.com/office/drawing/2014/main" id="{3E1C8C48-4353-45D5-88C0-5403C1B688BD}"/>
              </a:ext>
            </a:extLst>
          </p:cNvPr>
          <p:cNvSpPr/>
          <p:nvPr/>
        </p:nvSpPr>
        <p:spPr>
          <a:xfrm>
            <a:off x="9612391" y="4007118"/>
            <a:ext cx="710213" cy="506027"/>
          </a:xfrm>
          <a:prstGeom prst="ellipse">
            <a:avLst/>
          </a:prstGeom>
          <a:ln w="88900">
            <a:solidFill>
              <a:srgbClr val="FFC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</a:p>
        </p:txBody>
      </p:sp>
      <p:sp>
        <p:nvSpPr>
          <p:cNvPr id="69" name="Elipse 68">
            <a:extLst>
              <a:ext uri="{FF2B5EF4-FFF2-40B4-BE49-F238E27FC236}">
                <a16:creationId xmlns:a16="http://schemas.microsoft.com/office/drawing/2014/main" id="{4F93BB2A-8E57-48C2-BFE0-C83D2186BD2F}"/>
              </a:ext>
            </a:extLst>
          </p:cNvPr>
          <p:cNvSpPr/>
          <p:nvPr/>
        </p:nvSpPr>
        <p:spPr>
          <a:xfrm>
            <a:off x="9612391" y="5143460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3" name="Conector: curvado 72">
            <a:extLst>
              <a:ext uri="{FF2B5EF4-FFF2-40B4-BE49-F238E27FC236}">
                <a16:creationId xmlns:a16="http://schemas.microsoft.com/office/drawing/2014/main" id="{54D5E279-F269-4033-A587-01B08734878E}"/>
              </a:ext>
            </a:extLst>
          </p:cNvPr>
          <p:cNvCxnSpPr>
            <a:cxnSpLocks/>
            <a:endCxn id="67" idx="0"/>
          </p:cNvCxnSpPr>
          <p:nvPr/>
        </p:nvCxnSpPr>
        <p:spPr>
          <a:xfrm rot="5400000">
            <a:off x="9590196" y="3629814"/>
            <a:ext cx="754606" cy="2"/>
          </a:xfrm>
          <a:prstGeom prst="curvedConnector3">
            <a:avLst>
              <a:gd name="adj1" fmla="val 50000"/>
            </a:avLst>
          </a:prstGeom>
          <a:ln w="1016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: curvado 73">
            <a:extLst>
              <a:ext uri="{FF2B5EF4-FFF2-40B4-BE49-F238E27FC236}">
                <a16:creationId xmlns:a16="http://schemas.microsoft.com/office/drawing/2014/main" id="{2C19821C-2085-4F15-BE29-12C409395084}"/>
              </a:ext>
            </a:extLst>
          </p:cNvPr>
          <p:cNvCxnSpPr>
            <a:cxnSpLocks/>
          </p:cNvCxnSpPr>
          <p:nvPr/>
        </p:nvCxnSpPr>
        <p:spPr>
          <a:xfrm rot="5400000">
            <a:off x="9705529" y="4862909"/>
            <a:ext cx="513804" cy="2565"/>
          </a:xfrm>
          <a:prstGeom prst="curvedConnector3">
            <a:avLst>
              <a:gd name="adj1" fmla="val 50000"/>
            </a:avLst>
          </a:prstGeom>
          <a:ln w="1016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CuadroTexto 76">
            <a:extLst>
              <a:ext uri="{FF2B5EF4-FFF2-40B4-BE49-F238E27FC236}">
                <a16:creationId xmlns:a16="http://schemas.microsoft.com/office/drawing/2014/main" id="{9A3A11F5-4FBF-44B9-8733-31C8EC2EEA5E}"/>
              </a:ext>
            </a:extLst>
          </p:cNvPr>
          <p:cNvSpPr txBox="1"/>
          <p:nvPr/>
        </p:nvSpPr>
        <p:spPr>
          <a:xfrm>
            <a:off x="9801107" y="5182755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Y</a:t>
            </a:r>
          </a:p>
        </p:txBody>
      </p:sp>
      <p:sp>
        <p:nvSpPr>
          <p:cNvPr id="79" name="Elipse 78">
            <a:extLst>
              <a:ext uri="{FF2B5EF4-FFF2-40B4-BE49-F238E27FC236}">
                <a16:creationId xmlns:a16="http://schemas.microsoft.com/office/drawing/2014/main" id="{09677A92-ACE5-4ED5-9866-6E5BC2805B7E}"/>
              </a:ext>
            </a:extLst>
          </p:cNvPr>
          <p:cNvSpPr/>
          <p:nvPr/>
        </p:nvSpPr>
        <p:spPr>
          <a:xfrm>
            <a:off x="9606872" y="2737606"/>
            <a:ext cx="710213" cy="506027"/>
          </a:xfrm>
          <a:prstGeom prst="ellipse">
            <a:avLst/>
          </a:prstGeom>
          <a:solidFill>
            <a:schemeClr val="bg1"/>
          </a:solidFill>
          <a:ln w="889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58982338-5A3A-41A0-9439-3F0A1687D314}"/>
              </a:ext>
            </a:extLst>
          </p:cNvPr>
          <p:cNvSpPr txBox="1"/>
          <p:nvPr/>
        </p:nvSpPr>
        <p:spPr>
          <a:xfrm>
            <a:off x="9829756" y="2788311"/>
            <a:ext cx="572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T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4AFD67A4-106C-4520-9905-69F44FACC6FE}"/>
              </a:ext>
            </a:extLst>
          </p:cNvPr>
          <p:cNvSpPr/>
          <p:nvPr/>
        </p:nvSpPr>
        <p:spPr>
          <a:xfrm>
            <a:off x="2448978" y="3047587"/>
            <a:ext cx="804999" cy="56669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I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112434C-256B-4CC3-8C2F-7ED72AD344FE}"/>
              </a:ext>
            </a:extLst>
          </p:cNvPr>
          <p:cNvSpPr txBox="1"/>
          <p:nvPr/>
        </p:nvSpPr>
        <p:spPr>
          <a:xfrm>
            <a:off x="2664414" y="3124132"/>
            <a:ext cx="3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U</a:t>
            </a:r>
          </a:p>
        </p:txBody>
      </p:sp>
      <p:cxnSp>
        <p:nvCxnSpPr>
          <p:cNvPr id="29" name="Conector: curvado 28">
            <a:extLst>
              <a:ext uri="{FF2B5EF4-FFF2-40B4-BE49-F238E27FC236}">
                <a16:creationId xmlns:a16="http://schemas.microsoft.com/office/drawing/2014/main" id="{ECC6A54F-6FF6-479D-8176-C7D323FB4C34}"/>
              </a:ext>
            </a:extLst>
          </p:cNvPr>
          <p:cNvCxnSpPr>
            <a:cxnSpLocks/>
            <a:stCxn id="26" idx="2"/>
          </p:cNvCxnSpPr>
          <p:nvPr/>
        </p:nvCxnSpPr>
        <p:spPr>
          <a:xfrm rot="10800000" flipV="1">
            <a:off x="2058610" y="3330933"/>
            <a:ext cx="390368" cy="550540"/>
          </a:xfrm>
          <a:prstGeom prst="curved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: curvado 29">
            <a:extLst>
              <a:ext uri="{FF2B5EF4-FFF2-40B4-BE49-F238E27FC236}">
                <a16:creationId xmlns:a16="http://schemas.microsoft.com/office/drawing/2014/main" id="{B4308B54-4FD9-4752-9274-C9660775608B}"/>
              </a:ext>
            </a:extLst>
          </p:cNvPr>
          <p:cNvCxnSpPr>
            <a:cxnSpLocks/>
            <a:stCxn id="26" idx="4"/>
            <a:endCxn id="8" idx="6"/>
          </p:cNvCxnSpPr>
          <p:nvPr/>
        </p:nvCxnSpPr>
        <p:spPr>
          <a:xfrm rot="5400000">
            <a:off x="1807268" y="4190039"/>
            <a:ext cx="1619970" cy="468450"/>
          </a:xfrm>
          <a:prstGeom prst="curved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ipse 33">
            <a:extLst>
              <a:ext uri="{FF2B5EF4-FFF2-40B4-BE49-F238E27FC236}">
                <a16:creationId xmlns:a16="http://schemas.microsoft.com/office/drawing/2014/main" id="{FDE6214D-22F9-4221-8C36-42CCFEA9E10D}"/>
              </a:ext>
            </a:extLst>
          </p:cNvPr>
          <p:cNvSpPr/>
          <p:nvPr/>
        </p:nvSpPr>
        <p:spPr>
          <a:xfrm>
            <a:off x="7034032" y="2685149"/>
            <a:ext cx="804999" cy="56669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I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02C11D1B-0FC0-4CBB-AF07-D17C5F2F4907}"/>
              </a:ext>
            </a:extLst>
          </p:cNvPr>
          <p:cNvSpPr txBox="1"/>
          <p:nvPr/>
        </p:nvSpPr>
        <p:spPr>
          <a:xfrm>
            <a:off x="7151147" y="2761694"/>
            <a:ext cx="648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CC</a:t>
            </a:r>
          </a:p>
        </p:txBody>
      </p:sp>
      <p:cxnSp>
        <p:nvCxnSpPr>
          <p:cNvPr id="36" name="Conector: curvado 35">
            <a:extLst>
              <a:ext uri="{FF2B5EF4-FFF2-40B4-BE49-F238E27FC236}">
                <a16:creationId xmlns:a16="http://schemas.microsoft.com/office/drawing/2014/main" id="{61F162AA-6501-4533-B4A7-36C3D4BC591D}"/>
              </a:ext>
            </a:extLst>
          </p:cNvPr>
          <p:cNvCxnSpPr>
            <a:cxnSpLocks/>
            <a:stCxn id="34" idx="2"/>
            <a:endCxn id="62" idx="6"/>
          </p:cNvCxnSpPr>
          <p:nvPr/>
        </p:nvCxnSpPr>
        <p:spPr>
          <a:xfrm rot="10800000" flipV="1">
            <a:off x="6344834" y="2968495"/>
            <a:ext cx="689199" cy="12296"/>
          </a:xfrm>
          <a:prstGeom prst="curvedConnector3">
            <a:avLst>
              <a:gd name="adj1" fmla="val 50000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: curvado 36">
            <a:extLst>
              <a:ext uri="{FF2B5EF4-FFF2-40B4-BE49-F238E27FC236}">
                <a16:creationId xmlns:a16="http://schemas.microsoft.com/office/drawing/2014/main" id="{0BEA6068-9CA7-4C79-B7F7-36F7A6390989}"/>
              </a:ext>
            </a:extLst>
          </p:cNvPr>
          <p:cNvCxnSpPr>
            <a:cxnSpLocks/>
            <a:stCxn id="34" idx="4"/>
            <a:endCxn id="52" idx="6"/>
          </p:cNvCxnSpPr>
          <p:nvPr/>
        </p:nvCxnSpPr>
        <p:spPr>
          <a:xfrm rot="5400000">
            <a:off x="5826040" y="3776153"/>
            <a:ext cx="2134804" cy="1086180"/>
          </a:xfrm>
          <a:prstGeom prst="curved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ipse 40">
            <a:extLst>
              <a:ext uri="{FF2B5EF4-FFF2-40B4-BE49-F238E27FC236}">
                <a16:creationId xmlns:a16="http://schemas.microsoft.com/office/drawing/2014/main" id="{4C10CF90-34A8-41E9-BB35-35A37B6F9822}"/>
              </a:ext>
            </a:extLst>
          </p:cNvPr>
          <p:cNvSpPr/>
          <p:nvPr/>
        </p:nvSpPr>
        <p:spPr>
          <a:xfrm>
            <a:off x="11027001" y="2669338"/>
            <a:ext cx="804999" cy="56669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I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1A738069-AAC6-463A-AB34-1972B0DCD6AF}"/>
              </a:ext>
            </a:extLst>
          </p:cNvPr>
          <p:cNvSpPr txBox="1"/>
          <p:nvPr/>
        </p:nvSpPr>
        <p:spPr>
          <a:xfrm>
            <a:off x="11144116" y="2745883"/>
            <a:ext cx="648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CC</a:t>
            </a:r>
          </a:p>
        </p:txBody>
      </p:sp>
      <p:cxnSp>
        <p:nvCxnSpPr>
          <p:cNvPr id="43" name="Conector: curvado 42">
            <a:extLst>
              <a:ext uri="{FF2B5EF4-FFF2-40B4-BE49-F238E27FC236}">
                <a16:creationId xmlns:a16="http://schemas.microsoft.com/office/drawing/2014/main" id="{BDC41280-97B8-4CA9-968D-A5FB4D7A6427}"/>
              </a:ext>
            </a:extLst>
          </p:cNvPr>
          <p:cNvCxnSpPr>
            <a:cxnSpLocks/>
            <a:stCxn id="41" idx="2"/>
          </p:cNvCxnSpPr>
          <p:nvPr/>
        </p:nvCxnSpPr>
        <p:spPr>
          <a:xfrm rot="10800000" flipV="1">
            <a:off x="10337803" y="2952684"/>
            <a:ext cx="689199" cy="12296"/>
          </a:xfrm>
          <a:prstGeom prst="curvedConnector3">
            <a:avLst>
              <a:gd name="adj1" fmla="val 50000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: curvado 43">
            <a:extLst>
              <a:ext uri="{FF2B5EF4-FFF2-40B4-BE49-F238E27FC236}">
                <a16:creationId xmlns:a16="http://schemas.microsoft.com/office/drawing/2014/main" id="{E17A303D-5802-4937-BC31-98D0502DE2C1}"/>
              </a:ext>
            </a:extLst>
          </p:cNvPr>
          <p:cNvCxnSpPr>
            <a:cxnSpLocks/>
            <a:stCxn id="41" idx="4"/>
          </p:cNvCxnSpPr>
          <p:nvPr/>
        </p:nvCxnSpPr>
        <p:spPr>
          <a:xfrm rot="5400000">
            <a:off x="9819009" y="3760342"/>
            <a:ext cx="2134804" cy="1086180"/>
          </a:xfrm>
          <a:prstGeom prst="curved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Elipse 44">
            <a:extLst>
              <a:ext uri="{FF2B5EF4-FFF2-40B4-BE49-F238E27FC236}">
                <a16:creationId xmlns:a16="http://schemas.microsoft.com/office/drawing/2014/main" id="{3364C81A-13EC-4284-B35A-A8B687720078}"/>
              </a:ext>
            </a:extLst>
          </p:cNvPr>
          <p:cNvSpPr/>
          <p:nvPr/>
        </p:nvSpPr>
        <p:spPr>
          <a:xfrm>
            <a:off x="10454945" y="3154552"/>
            <a:ext cx="804999" cy="56669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I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3BFE4FC2-D701-4938-8502-91B8E35F8682}"/>
              </a:ext>
            </a:extLst>
          </p:cNvPr>
          <p:cNvSpPr txBox="1"/>
          <p:nvPr/>
        </p:nvSpPr>
        <p:spPr>
          <a:xfrm>
            <a:off x="10572060" y="3231097"/>
            <a:ext cx="648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CC</a:t>
            </a:r>
          </a:p>
        </p:txBody>
      </p:sp>
      <p:cxnSp>
        <p:nvCxnSpPr>
          <p:cNvPr id="49" name="Conector: curvado 48">
            <a:extLst>
              <a:ext uri="{FF2B5EF4-FFF2-40B4-BE49-F238E27FC236}">
                <a16:creationId xmlns:a16="http://schemas.microsoft.com/office/drawing/2014/main" id="{DC9D079D-465E-4365-98D6-CDA466F8FC10}"/>
              </a:ext>
            </a:extLst>
          </p:cNvPr>
          <p:cNvCxnSpPr>
            <a:cxnSpLocks/>
            <a:stCxn id="45" idx="2"/>
            <a:endCxn id="79" idx="5"/>
          </p:cNvCxnSpPr>
          <p:nvPr/>
        </p:nvCxnSpPr>
        <p:spPr>
          <a:xfrm rot="10800000">
            <a:off x="10213077" y="3169528"/>
            <a:ext cx="241868" cy="268371"/>
          </a:xfrm>
          <a:prstGeom prst="curved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: curvado 49">
            <a:extLst>
              <a:ext uri="{FF2B5EF4-FFF2-40B4-BE49-F238E27FC236}">
                <a16:creationId xmlns:a16="http://schemas.microsoft.com/office/drawing/2014/main" id="{4F63449F-A3A2-49DB-8D2F-A1FC6D945654}"/>
              </a:ext>
            </a:extLst>
          </p:cNvPr>
          <p:cNvCxnSpPr>
            <a:cxnSpLocks/>
            <a:stCxn id="45" idx="4"/>
            <a:endCxn id="67" idx="6"/>
          </p:cNvCxnSpPr>
          <p:nvPr/>
        </p:nvCxnSpPr>
        <p:spPr>
          <a:xfrm rot="5400000">
            <a:off x="10320581" y="3723268"/>
            <a:ext cx="538888" cy="534841"/>
          </a:xfrm>
          <a:prstGeom prst="curved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lipse 52">
            <a:extLst>
              <a:ext uri="{FF2B5EF4-FFF2-40B4-BE49-F238E27FC236}">
                <a16:creationId xmlns:a16="http://schemas.microsoft.com/office/drawing/2014/main" id="{33E31966-0196-49A9-B997-8FF069E6DD2B}"/>
              </a:ext>
            </a:extLst>
          </p:cNvPr>
          <p:cNvSpPr/>
          <p:nvPr/>
        </p:nvSpPr>
        <p:spPr>
          <a:xfrm>
            <a:off x="8528225" y="4004864"/>
            <a:ext cx="804999" cy="56669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b="1" dirty="0"/>
              <a:t>I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78BC7502-CE92-4213-B058-8E6A2240EAB7}"/>
              </a:ext>
            </a:extLst>
          </p:cNvPr>
          <p:cNvSpPr txBox="1"/>
          <p:nvPr/>
        </p:nvSpPr>
        <p:spPr>
          <a:xfrm>
            <a:off x="8645340" y="4081409"/>
            <a:ext cx="648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CC</a:t>
            </a:r>
          </a:p>
        </p:txBody>
      </p:sp>
      <p:cxnSp>
        <p:nvCxnSpPr>
          <p:cNvPr id="58" name="Conector: curvado 57">
            <a:extLst>
              <a:ext uri="{FF2B5EF4-FFF2-40B4-BE49-F238E27FC236}">
                <a16:creationId xmlns:a16="http://schemas.microsoft.com/office/drawing/2014/main" id="{873F994E-4708-49C0-B93A-2B9446BB5EAA}"/>
              </a:ext>
            </a:extLst>
          </p:cNvPr>
          <p:cNvCxnSpPr>
            <a:cxnSpLocks/>
            <a:stCxn id="53" idx="4"/>
          </p:cNvCxnSpPr>
          <p:nvPr/>
        </p:nvCxnSpPr>
        <p:spPr>
          <a:xfrm rot="16200000" flipH="1">
            <a:off x="8887516" y="4614765"/>
            <a:ext cx="777844" cy="691426"/>
          </a:xfrm>
          <a:prstGeom prst="curvedConnector2">
            <a:avLst/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: curvado 58">
            <a:extLst>
              <a:ext uri="{FF2B5EF4-FFF2-40B4-BE49-F238E27FC236}">
                <a16:creationId xmlns:a16="http://schemas.microsoft.com/office/drawing/2014/main" id="{50CC0A3B-1BBD-4E85-9BAB-5C51817C5F43}"/>
              </a:ext>
            </a:extLst>
          </p:cNvPr>
          <p:cNvCxnSpPr>
            <a:cxnSpLocks/>
            <a:stCxn id="53" idx="0"/>
            <a:endCxn id="67" idx="1"/>
          </p:cNvCxnSpPr>
          <p:nvPr/>
        </p:nvCxnSpPr>
        <p:spPr>
          <a:xfrm rot="16200000" flipH="1">
            <a:off x="9285382" y="3650207"/>
            <a:ext cx="76360" cy="785674"/>
          </a:xfrm>
          <a:prstGeom prst="curvedConnector3">
            <a:avLst>
              <a:gd name="adj1" fmla="val -299371"/>
            </a:avLst>
          </a:prstGeom>
          <a:ln w="190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490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94087" y="1130603"/>
            <a:ext cx="3342442" cy="4596794"/>
          </a:xfrm>
        </p:spPr>
        <p:txBody>
          <a:bodyPr anchor="ctr">
            <a:normAutofit/>
          </a:bodyPr>
          <a:lstStyle/>
          <a:p>
            <a:r>
              <a:rPr lang="es-CO" sz="3200" dirty="0">
                <a:solidFill>
                  <a:srgbClr val="EBEBEB"/>
                </a:solidFill>
              </a:rPr>
              <a:t>Métodos estadísticos para estimación de la asociación causal (efecto)</a:t>
            </a:r>
          </a:p>
        </p:txBody>
      </p:sp>
      <p:sp>
        <p:nvSpPr>
          <p:cNvPr id="4" name="AutoShape 2" descr="Ministerio de Salud y de la Protección Social"/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5330615" y="274535"/>
            <a:ext cx="5989425" cy="648109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es-CO" sz="2800" dirty="0"/>
              <a:t>Regresión</a:t>
            </a:r>
          </a:p>
          <a:p>
            <a:r>
              <a:rPr lang="es-CO" sz="2800" dirty="0" err="1"/>
              <a:t>Matching</a:t>
            </a:r>
            <a:endParaRPr lang="es-CO" sz="2800" dirty="0"/>
          </a:p>
          <a:p>
            <a:r>
              <a:rPr lang="es-CO" sz="2800" dirty="0"/>
              <a:t>Inverse </a:t>
            </a:r>
            <a:r>
              <a:rPr lang="es-CO" sz="2800" dirty="0" err="1"/>
              <a:t>Probability</a:t>
            </a:r>
            <a:r>
              <a:rPr lang="es-CO" sz="2800" dirty="0"/>
              <a:t> </a:t>
            </a:r>
            <a:r>
              <a:rPr lang="es-CO" sz="2800" dirty="0" err="1"/>
              <a:t>weight</a:t>
            </a:r>
            <a:endParaRPr lang="es-CO" sz="2800" dirty="0"/>
          </a:p>
          <a:p>
            <a:r>
              <a:rPr lang="es-CO" sz="2800" dirty="0" err="1"/>
              <a:t>Doubly</a:t>
            </a:r>
            <a:r>
              <a:rPr lang="es-CO" sz="2800" dirty="0"/>
              <a:t> </a:t>
            </a:r>
            <a:r>
              <a:rPr lang="es-CO" sz="2800" dirty="0" err="1"/>
              <a:t>Robust</a:t>
            </a:r>
            <a:r>
              <a:rPr lang="es-CO" sz="2800" dirty="0"/>
              <a:t> </a:t>
            </a:r>
            <a:r>
              <a:rPr lang="es-CO" sz="2800" dirty="0" err="1"/>
              <a:t>Estimation</a:t>
            </a:r>
            <a:endParaRPr lang="es-CO" sz="2800" dirty="0"/>
          </a:p>
          <a:p>
            <a:r>
              <a:rPr lang="es-CO" sz="2800" dirty="0" err="1"/>
              <a:t>Difference</a:t>
            </a:r>
            <a:r>
              <a:rPr lang="es-CO" sz="2800" dirty="0"/>
              <a:t>-in-</a:t>
            </a:r>
            <a:r>
              <a:rPr lang="es-CO" sz="2800" dirty="0" err="1"/>
              <a:t>Differences</a:t>
            </a:r>
            <a:endParaRPr lang="es-CO" sz="2800" dirty="0"/>
          </a:p>
          <a:p>
            <a:r>
              <a:rPr lang="es-CO" sz="2800" dirty="0" err="1"/>
              <a:t>Regression</a:t>
            </a:r>
            <a:r>
              <a:rPr lang="es-CO" sz="2800" dirty="0"/>
              <a:t> </a:t>
            </a:r>
            <a:r>
              <a:rPr lang="es-CO" sz="2800" dirty="0" err="1"/>
              <a:t>Discontinuity</a:t>
            </a:r>
            <a:endParaRPr lang="es-CO" sz="2800" dirty="0"/>
          </a:p>
          <a:p>
            <a:r>
              <a:rPr lang="es-CO" sz="2800" dirty="0" err="1"/>
              <a:t>Wald’s</a:t>
            </a:r>
            <a:r>
              <a:rPr lang="es-CO" sz="2800" dirty="0"/>
              <a:t> instrumental Variables</a:t>
            </a:r>
          </a:p>
          <a:p>
            <a:r>
              <a:rPr lang="es-CO" sz="2800" dirty="0" err="1"/>
              <a:t>Mendelian</a:t>
            </a:r>
            <a:r>
              <a:rPr lang="es-CO" sz="2800" dirty="0"/>
              <a:t> </a:t>
            </a:r>
            <a:r>
              <a:rPr lang="es-CO" sz="2800" dirty="0" err="1"/>
              <a:t>randomization</a:t>
            </a:r>
            <a:endParaRPr lang="es-CO" sz="2800" dirty="0"/>
          </a:p>
          <a:p>
            <a:r>
              <a:rPr lang="es-CO" sz="2800" dirty="0"/>
              <a:t>…</a:t>
            </a:r>
          </a:p>
          <a:p>
            <a:pPr marL="0" indent="0">
              <a:buNone/>
            </a:pPr>
            <a:endParaRPr lang="es-CO" sz="2000" dirty="0"/>
          </a:p>
          <a:p>
            <a:endParaRPr lang="es-CO" sz="2000" dirty="0"/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689816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94087" y="1130603"/>
            <a:ext cx="3342442" cy="4596794"/>
          </a:xfrm>
        </p:spPr>
        <p:txBody>
          <a:bodyPr anchor="ctr">
            <a:normAutofit/>
          </a:bodyPr>
          <a:lstStyle/>
          <a:p>
            <a:r>
              <a:rPr lang="es-CO" sz="3200" dirty="0">
                <a:solidFill>
                  <a:srgbClr val="EBEBEB"/>
                </a:solidFill>
              </a:rPr>
              <a:t>Problema con los métodos estadísticos para estimación de la asociación causal</a:t>
            </a:r>
          </a:p>
        </p:txBody>
      </p:sp>
      <p:sp>
        <p:nvSpPr>
          <p:cNvPr id="4" name="AutoShape 2" descr="Ministerio de Salud y de la Protección Social"/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5058137" y="556583"/>
            <a:ext cx="6902043" cy="61990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es-CO" sz="2800" dirty="0"/>
              <a:t>La especificación del modelo asume linealidad y/o </a:t>
            </a:r>
            <a:r>
              <a:rPr lang="es-CO" sz="2800" dirty="0" err="1"/>
              <a:t>aditividad</a:t>
            </a:r>
            <a:r>
              <a:rPr lang="es-CO" sz="2800" dirty="0"/>
              <a:t> (lm, </a:t>
            </a:r>
            <a:r>
              <a:rPr lang="es-CO" sz="2800" dirty="0" err="1"/>
              <a:t>glm</a:t>
            </a:r>
            <a:r>
              <a:rPr lang="es-CO" sz="2800" dirty="0"/>
              <a:t>, Cox)</a:t>
            </a:r>
          </a:p>
          <a:p>
            <a:r>
              <a:rPr lang="es-ES" sz="2800" dirty="0"/>
              <a:t>Si se especifica mal el modelo, se obtendrán estimaciones sesgadas de la asociación causal</a:t>
            </a:r>
          </a:p>
          <a:p>
            <a:r>
              <a:rPr lang="es-ES" sz="2800" dirty="0"/>
              <a:t>Incluso en ausencia de factores de confusión no medidos</a:t>
            </a:r>
            <a:endParaRPr lang="es-CO" sz="2800" dirty="0"/>
          </a:p>
          <a:p>
            <a:pPr marL="0" indent="0">
              <a:buNone/>
            </a:pPr>
            <a:endParaRPr lang="es-CO" sz="2000" dirty="0"/>
          </a:p>
          <a:p>
            <a:endParaRPr lang="es-CO" sz="2000" dirty="0"/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77371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94087" y="1130603"/>
            <a:ext cx="3342442" cy="4596794"/>
          </a:xfrm>
        </p:spPr>
        <p:txBody>
          <a:bodyPr anchor="ctr">
            <a:normAutofit/>
          </a:bodyPr>
          <a:lstStyle/>
          <a:p>
            <a:r>
              <a:rPr lang="es-CO" sz="3200" dirty="0">
                <a:solidFill>
                  <a:srgbClr val="EBEBEB"/>
                </a:solidFill>
              </a:rPr>
              <a:t>Métodos de ML para la  estimación de la asociación causal</a:t>
            </a:r>
          </a:p>
        </p:txBody>
      </p:sp>
      <p:sp>
        <p:nvSpPr>
          <p:cNvPr id="4" name="AutoShape 2" descr="Ministerio de Salud y de la Protección Social"/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5330616" y="903675"/>
            <a:ext cx="5502614" cy="59543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/>
          <a:p>
            <a:r>
              <a:rPr lang="es-CO" sz="2800" dirty="0" err="1"/>
              <a:t>Synthetic</a:t>
            </a:r>
            <a:r>
              <a:rPr lang="es-CO" sz="2800" dirty="0"/>
              <a:t> Control con </a:t>
            </a:r>
            <a:r>
              <a:rPr lang="es-CO" sz="2800" dirty="0" err="1"/>
              <a:t>random</a:t>
            </a:r>
            <a:r>
              <a:rPr lang="es-CO" sz="2800" dirty="0"/>
              <a:t> Forest</a:t>
            </a:r>
          </a:p>
          <a:p>
            <a:r>
              <a:rPr lang="es-CO" sz="2800" dirty="0" err="1"/>
              <a:t>Metalearners</a:t>
            </a:r>
            <a:endParaRPr lang="es-CO" sz="2800" dirty="0"/>
          </a:p>
          <a:p>
            <a:r>
              <a:rPr lang="es-CO" sz="2800" dirty="0" err="1"/>
              <a:t>Debiased</a:t>
            </a:r>
            <a:r>
              <a:rPr lang="es-CO" sz="2800" dirty="0"/>
              <a:t>/</a:t>
            </a:r>
            <a:r>
              <a:rPr lang="es-CO" sz="2800" dirty="0" err="1"/>
              <a:t>Orthogonal</a:t>
            </a:r>
            <a:r>
              <a:rPr lang="es-CO" sz="2800" dirty="0"/>
              <a:t> Machine </a:t>
            </a:r>
            <a:r>
              <a:rPr lang="es-CO" sz="2800" dirty="0" err="1"/>
              <a:t>Learning</a:t>
            </a:r>
            <a:r>
              <a:rPr lang="es-CO" sz="2800" dirty="0"/>
              <a:t> (DML)</a:t>
            </a:r>
          </a:p>
          <a:p>
            <a:r>
              <a:rPr lang="es-CO" sz="2800" dirty="0"/>
              <a:t> Instrumental Variables con Deep </a:t>
            </a:r>
            <a:r>
              <a:rPr lang="es-CO" sz="2800" dirty="0" err="1"/>
              <a:t>Learning</a:t>
            </a:r>
            <a:endParaRPr lang="es-CO" sz="2800" dirty="0"/>
          </a:p>
          <a:p>
            <a:r>
              <a:rPr lang="es-CO" sz="2800" dirty="0" err="1"/>
              <a:t>Random</a:t>
            </a:r>
            <a:r>
              <a:rPr lang="es-CO" sz="2800" dirty="0"/>
              <a:t> </a:t>
            </a:r>
            <a:r>
              <a:rPr lang="es-CO" sz="2800" dirty="0" err="1"/>
              <a:t>forest</a:t>
            </a:r>
            <a:r>
              <a:rPr lang="es-CO" sz="2800" dirty="0"/>
              <a:t> con </a:t>
            </a:r>
            <a:r>
              <a:rPr lang="es-CO" sz="2800" dirty="0" err="1"/>
              <a:t>double</a:t>
            </a:r>
            <a:r>
              <a:rPr lang="es-CO" sz="2800" dirty="0"/>
              <a:t> </a:t>
            </a:r>
            <a:r>
              <a:rPr lang="es-CO" sz="2800" dirty="0" err="1"/>
              <a:t>robust</a:t>
            </a:r>
            <a:r>
              <a:rPr lang="es-CO" sz="2800" dirty="0"/>
              <a:t> para variables instrumentales</a:t>
            </a:r>
          </a:p>
          <a:p>
            <a:r>
              <a:rPr lang="es-CO" sz="2800" dirty="0"/>
              <a:t>Deep </a:t>
            </a:r>
            <a:r>
              <a:rPr lang="es-CO" sz="2800" dirty="0" err="1"/>
              <a:t>robust</a:t>
            </a:r>
            <a:r>
              <a:rPr lang="es-CO" sz="2800" dirty="0"/>
              <a:t> </a:t>
            </a:r>
            <a:r>
              <a:rPr lang="es-CO" sz="2800" dirty="0" err="1"/>
              <a:t>learning</a:t>
            </a:r>
            <a:endParaRPr lang="es-CO" sz="2800" dirty="0"/>
          </a:p>
          <a:p>
            <a:r>
              <a:rPr lang="es-CO" sz="2800" dirty="0"/>
              <a:t>….</a:t>
            </a:r>
          </a:p>
          <a:p>
            <a:endParaRPr lang="es-CO" sz="2000" dirty="0"/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36990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Ejemplo de un método de inferencia causal (</a:t>
            </a:r>
            <a:r>
              <a:rPr lang="es-CO" dirty="0" err="1"/>
              <a:t>Matching</a:t>
            </a:r>
            <a:r>
              <a:rPr lang="es-CO" dirty="0"/>
              <a:t>)</a:t>
            </a:r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70D15E-BCCB-4B12-AFC3-E4A82BD61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88ED6E5-FC42-4CD4-8E26-F5E11D4DC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74" y="2109469"/>
            <a:ext cx="6200193" cy="465014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92BEEC9-68B1-4C27-B63B-6F26850DA91C}"/>
              </a:ext>
            </a:extLst>
          </p:cNvPr>
          <p:cNvSpPr txBox="1"/>
          <p:nvPr/>
        </p:nvSpPr>
        <p:spPr>
          <a:xfrm>
            <a:off x="2390780" y="6639162"/>
            <a:ext cx="55996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800" dirty="0"/>
              <a:t>De: https://towardsdatascience.com/targeted-maximum-likelihood-tmle-for-causal-inference-1be88542a749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F932BF2-E538-0B0E-841C-71C6F90FE138}"/>
              </a:ext>
            </a:extLst>
          </p:cNvPr>
          <p:cNvSpPr txBox="1"/>
          <p:nvPr/>
        </p:nvSpPr>
        <p:spPr>
          <a:xfrm>
            <a:off x="6709506" y="3378014"/>
            <a:ext cx="4796506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800" b="1" dirty="0"/>
              <a:t>Y</a:t>
            </a:r>
            <a:r>
              <a:rPr lang="es-CO" sz="2400" dirty="0"/>
              <a:t> = Hipertensión</a:t>
            </a:r>
          </a:p>
          <a:p>
            <a:r>
              <a:rPr lang="es-CO" sz="2800" b="1" dirty="0"/>
              <a:t>T</a:t>
            </a:r>
            <a:r>
              <a:rPr lang="es-CO" sz="2400" dirty="0"/>
              <a:t> = Ejercicio</a:t>
            </a:r>
          </a:p>
          <a:p>
            <a:r>
              <a:rPr lang="es-CO" sz="2400" dirty="0" err="1"/>
              <a:t>Covars</a:t>
            </a:r>
            <a:r>
              <a:rPr lang="es-CO" sz="2400" dirty="0"/>
              <a:t> = Edad, Sexo, Ingresos, </a:t>
            </a:r>
          </a:p>
          <a:p>
            <a:r>
              <a:rPr lang="es-CO" sz="2400" dirty="0"/>
              <a:t>Comorbilidades, pareja</a:t>
            </a:r>
          </a:p>
          <a:p>
            <a:r>
              <a:rPr lang="es-CO" sz="2400" dirty="0"/>
              <a:t>En ensayos clínicos P</a:t>
            </a:r>
            <a:r>
              <a:rPr lang="es-CO" sz="2400" baseline="-25000" dirty="0"/>
              <a:t>i</a:t>
            </a:r>
            <a:r>
              <a:rPr lang="es-CO" sz="2400" dirty="0"/>
              <a:t>(T=1)=0.5</a:t>
            </a:r>
          </a:p>
          <a:p>
            <a:r>
              <a:rPr lang="es-CO" sz="2400" dirty="0" err="1"/>
              <a:t>Propensity</a:t>
            </a:r>
            <a:r>
              <a:rPr lang="es-CO" sz="2400" dirty="0"/>
              <a:t> Score = Regresión </a:t>
            </a:r>
          </a:p>
          <a:p>
            <a:r>
              <a:rPr lang="es-CO" sz="2400" dirty="0"/>
              <a:t>Logística/ML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42807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83171" y="1219200"/>
            <a:ext cx="8825658" cy="2677648"/>
          </a:xfrm>
        </p:spPr>
        <p:txBody>
          <a:bodyPr/>
          <a:lstStyle/>
          <a:p>
            <a:pPr algn="ctr"/>
            <a:r>
              <a:rPr lang="es-CO" sz="7200" dirty="0"/>
              <a:t>GRACIAS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21377091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72450" y="1307939"/>
            <a:ext cx="8825658" cy="4078389"/>
          </a:xfrm>
        </p:spPr>
        <p:txBody>
          <a:bodyPr/>
          <a:lstStyle/>
          <a:p>
            <a:pPr algn="ctr"/>
            <a:r>
              <a:rPr lang="es-CO" sz="6000" dirty="0"/>
              <a:t>Efecto causal del fenómeno de El Niño sobre el exceso de casos de hepatitis A en Colombia</a:t>
            </a:r>
          </a:p>
        </p:txBody>
      </p:sp>
    </p:spTree>
    <p:extLst>
      <p:ext uri="{BB962C8B-B14F-4D97-AF65-F5344CB8AC3E}">
        <p14:creationId xmlns:p14="http://schemas.microsoft.com/office/powerpoint/2010/main" val="524997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A18956-A24A-46CE-9D17-FE431E001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17" y="546959"/>
            <a:ext cx="10787605" cy="706964"/>
          </a:xfrm>
        </p:spPr>
        <p:txBody>
          <a:bodyPr/>
          <a:lstStyle/>
          <a:p>
            <a:r>
              <a:rPr lang="es-CO" dirty="0"/>
              <a:t>De asociaciones causales a asociaciones no causales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22A738FE-0E25-8E8B-85C0-AFD17B34E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92C828D8-4EB6-9BF7-329F-8A6AB78DAE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431710"/>
              </p:ext>
            </p:extLst>
          </p:nvPr>
        </p:nvGraphicFramePr>
        <p:xfrm>
          <a:off x="1575220" y="1393031"/>
          <a:ext cx="7985125" cy="5837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985880" imgH="5837040" progId="PBrush">
                  <p:embed/>
                </p:oleObj>
              </mc:Choice>
              <mc:Fallback>
                <p:oleObj name="Bitmap Image" r:id="rId2" imgW="7985880" imgH="5837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75220" y="1393031"/>
                        <a:ext cx="7985125" cy="5837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11225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A18956-A24A-46CE-9D17-FE431E001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47" y="512234"/>
            <a:ext cx="8761413" cy="706964"/>
          </a:xfrm>
        </p:spPr>
        <p:txBody>
          <a:bodyPr/>
          <a:lstStyle/>
          <a:p>
            <a:r>
              <a:rPr lang="es-CO" dirty="0"/>
              <a:t>Manuscrito sometido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E8A12405-3525-15C1-B0E8-4B0A715C2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452667F8-A6CE-8E42-D992-04A141E9BE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856747"/>
              </p:ext>
            </p:extLst>
          </p:nvPr>
        </p:nvGraphicFramePr>
        <p:xfrm>
          <a:off x="856408" y="1680632"/>
          <a:ext cx="10180638" cy="579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0180440" imgH="5791320" progId="PBrush">
                  <p:embed/>
                </p:oleObj>
              </mc:Choice>
              <mc:Fallback>
                <p:oleObj name="Bitmap Image" r:id="rId2" imgW="10180440" imgH="5791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56408" y="1680632"/>
                        <a:ext cx="10180638" cy="579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9377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904218"/>
            <a:ext cx="8761413" cy="706964"/>
          </a:xfrm>
        </p:spPr>
        <p:txBody>
          <a:bodyPr/>
          <a:lstStyle/>
          <a:p>
            <a:r>
              <a:rPr lang="es-CO" dirty="0"/>
              <a:t>Ciclo ENSO y los episodios de El Niño y La Niña</a:t>
            </a:r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70D15E-BCCB-4B12-AFC3-E4A82BD61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56B22EE-8FAC-46C5-A5F3-E00C2055D7A9}"/>
              </a:ext>
            </a:extLst>
          </p:cNvPr>
          <p:cNvSpPr txBox="1"/>
          <p:nvPr/>
        </p:nvSpPr>
        <p:spPr>
          <a:xfrm>
            <a:off x="5720133" y="6641402"/>
            <a:ext cx="64155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800" dirty="0"/>
              <a:t>https://www.climate.gov/news-features/understanding-climate/el-ni%C3%B1o-and-la-ni%C3%B1a-frequently-asked-questions</a:t>
            </a:r>
          </a:p>
        </p:txBody>
      </p:sp>
      <p:pic>
        <p:nvPicPr>
          <p:cNvPr id="2050" name="Picture 2" descr="El Niño and La Niña: Frequently asked questions | NOAA Climate.gov">
            <a:extLst>
              <a:ext uri="{FF2B5EF4-FFF2-40B4-BE49-F238E27FC236}">
                <a16:creationId xmlns:a16="http://schemas.microsoft.com/office/drawing/2014/main" id="{5D5BEC35-DBE8-4ABD-8A89-B5ED6FBFE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018" y="1257700"/>
            <a:ext cx="8305619" cy="5293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32872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9759" y="1028437"/>
            <a:ext cx="8761413" cy="706964"/>
          </a:xfrm>
        </p:spPr>
        <p:txBody>
          <a:bodyPr/>
          <a:lstStyle/>
          <a:p>
            <a:r>
              <a:rPr lang="es-CO" dirty="0"/>
              <a:t>Objetivo</a:t>
            </a:r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70D15E-BCCB-4B12-AFC3-E4A82BD61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375" y="2383581"/>
            <a:ext cx="11438400" cy="4254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800" dirty="0"/>
              <a:t>Implementar un enfoque de inferencia causal con algoritmos de ML para estimar el efecto de los episodios de El Niño y La Niña, sobre la ocurrencia de exceso de casos de hepatitis A en Colombia durante el periodo 2009-2020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26447043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9759" y="1028437"/>
            <a:ext cx="8761413" cy="706964"/>
          </a:xfrm>
        </p:spPr>
        <p:txBody>
          <a:bodyPr/>
          <a:lstStyle/>
          <a:p>
            <a:r>
              <a:rPr lang="es-CO" dirty="0"/>
              <a:t>Por qué hepatitis A y ciclo El Niño-La Niña?</a:t>
            </a:r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70D15E-BCCB-4B12-AFC3-E4A82BD61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375" y="2383581"/>
            <a:ext cx="11438400" cy="4254500"/>
          </a:xfrm>
        </p:spPr>
        <p:txBody>
          <a:bodyPr>
            <a:normAutofit/>
          </a:bodyPr>
          <a:lstStyle/>
          <a:p>
            <a:r>
              <a:rPr lang="es-CO" sz="2800" dirty="0"/>
              <a:t>Infección por ingestión de agua o alimentos contaminados con heces de una persona infectada</a:t>
            </a:r>
          </a:p>
          <a:p>
            <a:r>
              <a:rPr lang="es-ES" sz="2800" dirty="0"/>
              <a:t>Esta relacionada a la población más pobre</a:t>
            </a:r>
            <a:endParaRPr lang="es-CO" sz="2800" dirty="0"/>
          </a:p>
          <a:p>
            <a:r>
              <a:rPr lang="es-ES" sz="2800" dirty="0"/>
              <a:t>Fuentes de agua pueden ser contaminadas con excretas por eventos hidro-climáticos (Durante La Niña)</a:t>
            </a:r>
          </a:p>
          <a:p>
            <a:r>
              <a:rPr lang="es-ES" sz="2800" dirty="0"/>
              <a:t>Alimentos mal manipulados (poca higiene) cuando no hay disponibilidad de agua (Durante El Niño)</a:t>
            </a:r>
          </a:p>
        </p:txBody>
      </p:sp>
    </p:spTree>
    <p:extLst>
      <p:ext uri="{BB962C8B-B14F-4D97-AF65-F5344CB8AC3E}">
        <p14:creationId xmlns:p14="http://schemas.microsoft.com/office/powerpoint/2010/main" val="25692491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Métodos</a:t>
            </a:r>
          </a:p>
        </p:txBody>
      </p:sp>
      <p:sp>
        <p:nvSpPr>
          <p:cNvPr id="4" name="AutoShape 2" descr="Ministerio de Salud y de la Protección Social"/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164002" y="2208475"/>
            <a:ext cx="12008146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r>
              <a:rPr lang="es-CO" sz="2400" dirty="0"/>
              <a:t>Estudio ecológico, unidad de análisis = 50 municipios con mayor incidencia</a:t>
            </a:r>
          </a:p>
          <a:p>
            <a:r>
              <a:rPr lang="es-CO" sz="2400" dirty="0"/>
              <a:t>Periodo de estudio 2009-2020</a:t>
            </a:r>
          </a:p>
          <a:p>
            <a:r>
              <a:rPr lang="es-CO" sz="2400" dirty="0"/>
              <a:t>Resolución temporal = mensual</a:t>
            </a:r>
          </a:p>
          <a:p>
            <a:r>
              <a:rPr lang="es-CO" sz="2400" dirty="0"/>
              <a:t>Desenlace = Evento SIVIGILA 330 confirmado por </a:t>
            </a:r>
            <a:r>
              <a:rPr lang="es-CO" sz="2400" dirty="0" err="1"/>
              <a:t>lab</a:t>
            </a:r>
            <a:r>
              <a:rPr lang="es-CO" sz="2400" dirty="0"/>
              <a:t>. </a:t>
            </a:r>
          </a:p>
          <a:p>
            <a:r>
              <a:rPr lang="es-CO" sz="2400" dirty="0"/>
              <a:t>Definición de desenlace = Casos observados &gt; Casos esperados</a:t>
            </a:r>
          </a:p>
          <a:p>
            <a:r>
              <a:rPr lang="es-CO" sz="2400" dirty="0"/>
              <a:t>Episodios ENSO = Consenso de NOAA, JMA, BMA</a:t>
            </a:r>
          </a:p>
          <a:p>
            <a:r>
              <a:rPr lang="es-CO" sz="2400" dirty="0"/>
              <a:t>Tratamientos = Neutral vs La Niña, Neutral vs El Niño y El Niño vs La Niña</a:t>
            </a:r>
          </a:p>
          <a:p>
            <a:r>
              <a:rPr lang="es-CO" sz="2400" dirty="0"/>
              <a:t>Criterio de exclusión = Inconsistencia en fecha o sitio de ocurrencia</a:t>
            </a:r>
          </a:p>
          <a:p>
            <a:r>
              <a:rPr lang="es-CO" sz="2400" dirty="0"/>
              <a:t>Tipo de análisis = Inferencia causal con DML (evitar ajustes inapropiados y especificación incorrecta)</a:t>
            </a:r>
            <a:endParaRPr lang="es-CO" dirty="0"/>
          </a:p>
          <a:p>
            <a:pPr lvl="1"/>
            <a:endParaRPr lang="es-CO" dirty="0"/>
          </a:p>
          <a:p>
            <a:pPr lvl="1"/>
            <a:endParaRPr lang="es-CO" sz="2200" dirty="0"/>
          </a:p>
          <a:p>
            <a:pPr lvl="1"/>
            <a:endParaRPr lang="es-CO" sz="2200" dirty="0"/>
          </a:p>
          <a:p>
            <a:pPr lvl="1"/>
            <a:endParaRPr lang="es-CO" sz="2200" dirty="0"/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057802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0375" y="348318"/>
            <a:ext cx="8761413" cy="706964"/>
          </a:xfrm>
        </p:spPr>
        <p:txBody>
          <a:bodyPr/>
          <a:lstStyle/>
          <a:p>
            <a:r>
              <a:rPr lang="es-CO" dirty="0"/>
              <a:t>DAG</a:t>
            </a:r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70D15E-BCCB-4B12-AFC3-E4A82BD61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1" name="Imagen 40">
            <a:extLst>
              <a:ext uri="{FF2B5EF4-FFF2-40B4-BE49-F238E27FC236}">
                <a16:creationId xmlns:a16="http://schemas.microsoft.com/office/drawing/2014/main" id="{B8735B37-D9F1-5A72-48AA-EED3ACC5B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782" y="90234"/>
            <a:ext cx="10329643" cy="572464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5A22EE1-558A-4ED9-6313-BD222D12EA51}"/>
              </a:ext>
            </a:extLst>
          </p:cNvPr>
          <p:cNvSpPr txBox="1"/>
          <p:nvPr/>
        </p:nvSpPr>
        <p:spPr>
          <a:xfrm>
            <a:off x="155575" y="5936769"/>
            <a:ext cx="103589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 err="1"/>
              <a:t>zwnd</a:t>
            </a:r>
            <a:r>
              <a:rPr lang="es-CO" sz="2400" dirty="0"/>
              <a:t>=vientos zonales en el ecuador, </a:t>
            </a:r>
            <a:r>
              <a:rPr lang="es-CO" sz="2400" dirty="0" err="1"/>
              <a:t>wpac</a:t>
            </a:r>
            <a:r>
              <a:rPr lang="es-CO" sz="2400" dirty="0"/>
              <a:t>=vientos alisios del oeste, </a:t>
            </a:r>
          </a:p>
          <a:p>
            <a:r>
              <a:rPr lang="es-CO" sz="2400" dirty="0" err="1"/>
              <a:t>qbo</a:t>
            </a:r>
            <a:r>
              <a:rPr lang="es-CO" sz="2400" dirty="0"/>
              <a:t>=oscilación </a:t>
            </a:r>
            <a:r>
              <a:rPr lang="es-CO" sz="2400" dirty="0" err="1"/>
              <a:t>cuasi-bianual</a:t>
            </a:r>
            <a:r>
              <a:rPr lang="es-CO" sz="2400" dirty="0"/>
              <a:t>, UBN=NBI</a:t>
            </a:r>
          </a:p>
        </p:txBody>
      </p:sp>
    </p:spTree>
    <p:extLst>
      <p:ext uri="{BB962C8B-B14F-4D97-AF65-F5344CB8AC3E}">
        <p14:creationId xmlns:p14="http://schemas.microsoft.com/office/powerpoint/2010/main" val="13019991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41496" y="484718"/>
            <a:ext cx="8761413" cy="706964"/>
          </a:xfrm>
        </p:spPr>
        <p:txBody>
          <a:bodyPr/>
          <a:lstStyle/>
          <a:p>
            <a:r>
              <a:rPr lang="es-CO" dirty="0"/>
              <a:t>Resultados Neutral vs La Niña</a:t>
            </a:r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3F38DBE-5B64-60AB-8EB7-0710A0FF0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2FB8720-E952-F3DA-42D2-D93AE6D9445E}"/>
              </a:ext>
            </a:extLst>
          </p:cNvPr>
          <p:cNvSpPr txBox="1"/>
          <p:nvPr/>
        </p:nvSpPr>
        <p:spPr>
          <a:xfrm>
            <a:off x="7630435" y="3485927"/>
            <a:ext cx="43188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/>
              <a:t>ATE = -0.226 (-1.254  -  0.803)</a:t>
            </a:r>
          </a:p>
          <a:p>
            <a:r>
              <a:rPr lang="es-CO" sz="2400" dirty="0"/>
              <a:t>En promedio el exceso de</a:t>
            </a:r>
          </a:p>
          <a:p>
            <a:r>
              <a:rPr lang="es-CO" sz="2400" dirty="0"/>
              <a:t>casos se reduce en 22.6% 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E0026E2-2FBB-D08B-C30E-8B2AA8322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174" y="1296919"/>
            <a:ext cx="6475481" cy="557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1929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41496" y="484718"/>
            <a:ext cx="8761413" cy="706964"/>
          </a:xfrm>
        </p:spPr>
        <p:txBody>
          <a:bodyPr/>
          <a:lstStyle/>
          <a:p>
            <a:r>
              <a:rPr lang="es-CO" dirty="0"/>
              <a:t>Resultados Neutral vs El Niño</a:t>
            </a:r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3F38DBE-5B64-60AB-8EB7-0710A0FF0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2FB8720-E952-F3DA-42D2-D93AE6D9445E}"/>
              </a:ext>
            </a:extLst>
          </p:cNvPr>
          <p:cNvSpPr txBox="1"/>
          <p:nvPr/>
        </p:nvSpPr>
        <p:spPr>
          <a:xfrm>
            <a:off x="7768001" y="3342154"/>
            <a:ext cx="421621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/>
              <a:t>ATE = 1.031 (-0.817  -  2.879)</a:t>
            </a:r>
          </a:p>
          <a:p>
            <a:r>
              <a:rPr lang="es-CO" sz="2400" dirty="0"/>
              <a:t>En promedio el exceso de</a:t>
            </a:r>
          </a:p>
          <a:p>
            <a:r>
              <a:rPr lang="es-CO" sz="2400" dirty="0"/>
              <a:t>casos incrementa en</a:t>
            </a:r>
          </a:p>
          <a:p>
            <a:r>
              <a:rPr lang="es-CO" sz="2400" dirty="0"/>
              <a:t>103.1% </a:t>
            </a:r>
          </a:p>
          <a:p>
            <a:endParaRPr lang="es-CO" sz="24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DF070C7-4807-DD29-7788-9A5637225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4" y="1278631"/>
            <a:ext cx="6452854" cy="555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2161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41496" y="484718"/>
            <a:ext cx="8761413" cy="706964"/>
          </a:xfrm>
        </p:spPr>
        <p:txBody>
          <a:bodyPr/>
          <a:lstStyle/>
          <a:p>
            <a:r>
              <a:rPr lang="es-CO" dirty="0"/>
              <a:t>Resultados El Niño vs La Niña</a:t>
            </a:r>
          </a:p>
        </p:txBody>
      </p:sp>
      <p:sp>
        <p:nvSpPr>
          <p:cNvPr id="5" name="AutoShape 4" descr="Ministerio de Salud y de la Protección Social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3F38DBE-5B64-60AB-8EB7-0710A0FF0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2FB8720-E952-F3DA-42D2-D93AE6D9445E}"/>
              </a:ext>
            </a:extLst>
          </p:cNvPr>
          <p:cNvSpPr txBox="1"/>
          <p:nvPr/>
        </p:nvSpPr>
        <p:spPr>
          <a:xfrm>
            <a:off x="6974158" y="3827232"/>
            <a:ext cx="523572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dirty="0"/>
              <a:t>ATE = 0.000 (-1031.612  -  1031.612)</a:t>
            </a:r>
          </a:p>
          <a:p>
            <a:endParaRPr lang="es-CO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93ADE43-153D-2751-1C49-53969EA3A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70" y="1274059"/>
            <a:ext cx="6594688" cy="554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6443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5700" y="791171"/>
            <a:ext cx="8761413" cy="706964"/>
          </a:xfrm>
        </p:spPr>
        <p:txBody>
          <a:bodyPr/>
          <a:lstStyle/>
          <a:p>
            <a:r>
              <a:rPr lang="es-CO" dirty="0"/>
              <a:t>Pruebas de robustez (Neutral vs El Niño, ATE=1.03)</a:t>
            </a:r>
          </a:p>
        </p:txBody>
      </p:sp>
      <p:graphicFrame>
        <p:nvGraphicFramePr>
          <p:cNvPr id="5" name="Marcador de contenido 3">
            <a:extLst>
              <a:ext uri="{FF2B5EF4-FFF2-40B4-BE49-F238E27FC236}">
                <a16:creationId xmlns:a16="http://schemas.microsoft.com/office/drawing/2014/main" id="{EE665A29-BEA6-4399-99F3-5DF9D244915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5670906"/>
              </p:ext>
            </p:extLst>
          </p:nvPr>
        </p:nvGraphicFramePr>
        <p:xfrm>
          <a:off x="670560" y="2499867"/>
          <a:ext cx="11265409" cy="382792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1961">
                  <a:extLst>
                    <a:ext uri="{9D8B030D-6E8A-4147-A177-3AD203B41FA5}">
                      <a16:colId xmlns:a16="http://schemas.microsoft.com/office/drawing/2014/main" val="2032538639"/>
                    </a:ext>
                  </a:extLst>
                </a:gridCol>
                <a:gridCol w="7131486">
                  <a:extLst>
                    <a:ext uri="{9D8B030D-6E8A-4147-A177-3AD203B41FA5}">
                      <a16:colId xmlns:a16="http://schemas.microsoft.com/office/drawing/2014/main" val="3934600937"/>
                    </a:ext>
                  </a:extLst>
                </a:gridCol>
                <a:gridCol w="3741962">
                  <a:extLst>
                    <a:ext uri="{9D8B030D-6E8A-4147-A177-3AD203B41FA5}">
                      <a16:colId xmlns:a16="http://schemas.microsoft.com/office/drawing/2014/main" val="3261366354"/>
                    </a:ext>
                  </a:extLst>
                </a:gridCol>
              </a:tblGrid>
              <a:tr h="580464">
                <a:tc>
                  <a:txBody>
                    <a:bodyPr/>
                    <a:lstStyle/>
                    <a:p>
                      <a:pPr algn="l" fontAlgn="b"/>
                      <a:endParaRPr lang="es-CO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O" sz="3200" b="1" u="none" strike="noStrike" dirty="0">
                          <a:effectLst/>
                        </a:rPr>
                        <a:t>Prueba</a:t>
                      </a:r>
                      <a:endParaRPr lang="es-CO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3200" b="1" u="none" strike="noStrike" dirty="0">
                          <a:effectLst/>
                        </a:rPr>
                        <a:t>Nuevo efecto</a:t>
                      </a:r>
                      <a:endParaRPr lang="es-CO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886071"/>
                  </a:ext>
                </a:extLst>
              </a:tr>
              <a:tr h="580464">
                <a:tc>
                  <a:txBody>
                    <a:bodyPr/>
                    <a:lstStyle/>
                    <a:p>
                      <a:pPr algn="l" fontAlgn="b"/>
                      <a:endParaRPr lang="es-CO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es-CO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Causa común aleatoria</a:t>
                      </a: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r>
                        <a:rPr lang="es-CO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1.32</a:t>
                      </a: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864319"/>
                  </a:ext>
                </a:extLst>
              </a:tr>
              <a:tr h="309581">
                <a:tc>
                  <a:txBody>
                    <a:bodyPr/>
                    <a:lstStyle/>
                    <a:p>
                      <a:pPr algn="l" fontAlgn="b"/>
                      <a:endParaRPr lang="es-CO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es-CO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Causa común no observada</a:t>
                      </a: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r>
                        <a:rPr lang="es-CO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</a:t>
                      </a: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4605220"/>
                  </a:ext>
                </a:extLst>
              </a:tr>
              <a:tr h="309581">
                <a:tc>
                  <a:txBody>
                    <a:bodyPr/>
                    <a:lstStyle/>
                    <a:p>
                      <a:pPr algn="l" fontAlgn="b"/>
                      <a:endParaRPr lang="es-CO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es-CO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Reemplazar </a:t>
                      </a:r>
                      <a:r>
                        <a:rPr lang="es-CO" sz="28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subconj</a:t>
                      </a:r>
                      <a:r>
                        <a:rPr lang="es-CO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aleatorio de datos</a:t>
                      </a: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r>
                        <a:rPr lang="es-CO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0.68</a:t>
                      </a: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443010"/>
                  </a:ext>
                </a:extLst>
              </a:tr>
              <a:tr h="309581">
                <a:tc>
                  <a:txBody>
                    <a:bodyPr/>
                    <a:lstStyle/>
                    <a:p>
                      <a:pPr algn="l" fontAlgn="b"/>
                      <a:endParaRPr lang="es-CO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es-CO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Placebo</a:t>
                      </a: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r>
                        <a:rPr lang="es-CO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</a:t>
                      </a: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3379247"/>
                  </a:ext>
                </a:extLst>
              </a:tr>
              <a:tr h="47850">
                <a:tc>
                  <a:txBody>
                    <a:bodyPr/>
                    <a:lstStyle/>
                    <a:p>
                      <a:pPr algn="l" fontAlgn="b"/>
                      <a:endParaRPr lang="es-CO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endParaRPr lang="es-CO" sz="28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endParaRPr lang="es-CO" sz="28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2210059"/>
                  </a:ext>
                </a:extLst>
              </a:tr>
              <a:tr h="309581">
                <a:tc>
                  <a:txBody>
                    <a:bodyPr/>
                    <a:lstStyle/>
                    <a:p>
                      <a:pPr algn="l" fontAlgn="b"/>
                      <a:endParaRPr lang="es-CO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CO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CO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09324"/>
                  </a:ext>
                </a:extLst>
              </a:tr>
              <a:tr h="309581">
                <a:tc gridSpan="2">
                  <a:txBody>
                    <a:bodyPr/>
                    <a:lstStyle/>
                    <a:p>
                      <a:pPr algn="l" fontAlgn="b"/>
                      <a:endParaRPr lang="fr-FR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s-CO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331127"/>
                  </a:ext>
                </a:extLst>
              </a:tr>
            </a:tbl>
          </a:graphicData>
        </a:graphic>
      </p:graphicFrame>
      <p:sp>
        <p:nvSpPr>
          <p:cNvPr id="3" name="Elipse 2">
            <a:extLst>
              <a:ext uri="{FF2B5EF4-FFF2-40B4-BE49-F238E27FC236}">
                <a16:creationId xmlns:a16="http://schemas.microsoft.com/office/drawing/2014/main" id="{D870CE45-1ED8-1404-60A6-7F22532821E6}"/>
              </a:ext>
            </a:extLst>
          </p:cNvPr>
          <p:cNvSpPr/>
          <p:nvPr/>
        </p:nvSpPr>
        <p:spPr>
          <a:xfrm>
            <a:off x="9497568" y="4120896"/>
            <a:ext cx="1146048" cy="4389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7C1C6DC3-D8A1-48C9-6577-F131EC4C6182}"/>
              </a:ext>
            </a:extLst>
          </p:cNvPr>
          <p:cNvSpPr/>
          <p:nvPr/>
        </p:nvSpPr>
        <p:spPr>
          <a:xfrm>
            <a:off x="9478201" y="3681984"/>
            <a:ext cx="1146048" cy="4389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DCC0B411-8750-D53F-B00C-32D813B94053}"/>
              </a:ext>
            </a:extLst>
          </p:cNvPr>
          <p:cNvSpPr/>
          <p:nvPr/>
        </p:nvSpPr>
        <p:spPr>
          <a:xfrm>
            <a:off x="9508681" y="3236976"/>
            <a:ext cx="1146048" cy="4389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09479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A18956-A24A-46CE-9D17-FE431E001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Que es inferencia causal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9E82DD-E51F-4B5A-A600-7F54B946A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284" y="2187615"/>
            <a:ext cx="11504364" cy="4768770"/>
          </a:xfrm>
        </p:spPr>
        <p:txBody>
          <a:bodyPr>
            <a:normAutofit fontScale="92500" lnSpcReduction="10000"/>
          </a:bodyPr>
          <a:lstStyle/>
          <a:p>
            <a:r>
              <a:rPr lang="es-ES" sz="2800" dirty="0"/>
              <a:t>Los diseños controlados aleatorizados ofrecen las estimaciones más plausibles </a:t>
            </a:r>
            <a:r>
              <a:rPr lang="es-ES" sz="2800" b="1" dirty="0"/>
              <a:t>no sesgadas </a:t>
            </a:r>
            <a:r>
              <a:rPr lang="es-ES" sz="2800" dirty="0"/>
              <a:t>de las asociaciones causales (efectos), pero estos experimentos no son factibles en epidemiología debido a objeciones éticas</a:t>
            </a:r>
          </a:p>
          <a:p>
            <a:r>
              <a:rPr lang="es-ES" sz="2800" dirty="0"/>
              <a:t>El mayor obstáculo para estimar la asociación causal (efecto) en estudios observacionales son los </a:t>
            </a:r>
            <a:r>
              <a:rPr lang="es-ES" sz="2800" dirty="0" err="1"/>
              <a:t>confusores</a:t>
            </a:r>
            <a:r>
              <a:rPr lang="es-ES" sz="2800" dirty="0"/>
              <a:t>. Los modelos de regresión/ML son la alternativa más común. Sin embargo, ajustes inapropiados pueden llevar a estimaciones más sesgadas de la asociación causal</a:t>
            </a:r>
          </a:p>
          <a:p>
            <a:r>
              <a:rPr lang="es-ES" sz="2800" dirty="0"/>
              <a:t>Los diseños de investigación cuasiexperimentales que ofrecen enfoques de inferencia causal utilizando datos observacionales, son tal vez la mejor alternativa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29360458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83171" y="1219200"/>
            <a:ext cx="8825658" cy="2677648"/>
          </a:xfrm>
        </p:spPr>
        <p:txBody>
          <a:bodyPr/>
          <a:lstStyle/>
          <a:p>
            <a:pPr algn="ctr"/>
            <a:r>
              <a:rPr lang="es-CO" sz="7200" dirty="0"/>
              <a:t>GRACIAS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2651269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A18956-A24A-46CE-9D17-FE431E001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Inferencia Causal (IC) vs Inferencia Estadística (IE)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9E82DD-E51F-4B5A-A600-7F54B946A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284" y="2487562"/>
            <a:ext cx="11585387" cy="4188542"/>
          </a:xfrm>
        </p:spPr>
        <p:txBody>
          <a:bodyPr>
            <a:normAutofit lnSpcReduction="10000"/>
          </a:bodyPr>
          <a:lstStyle/>
          <a:p>
            <a:r>
              <a:rPr lang="es-ES" sz="2800" dirty="0"/>
              <a:t>La principal diferencia radica en el papel del conocimiento del fenómeno epidemiológico</a:t>
            </a:r>
          </a:p>
          <a:p>
            <a:r>
              <a:rPr lang="es-ES" sz="2800" dirty="0"/>
              <a:t>La IE implica solo las probabilidades entre las variables dentro del conjunto de datos</a:t>
            </a:r>
          </a:p>
          <a:p>
            <a:r>
              <a:rPr lang="es-ES" sz="2800" dirty="0"/>
              <a:t>La IC no puede definirse completamente por las probabilidades en los datos observados, requiere conocimiento del fenómeno: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sz="2600" dirty="0"/>
              <a:t>Definir la asociación causal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sz="2600" dirty="0"/>
              <a:t>Especificar la estructura causal de interés</a:t>
            </a:r>
            <a:endParaRPr lang="es-CO" sz="2600" dirty="0"/>
          </a:p>
        </p:txBody>
      </p:sp>
    </p:spTree>
    <p:extLst>
      <p:ext uri="{BB962C8B-B14F-4D97-AF65-F5344CB8AC3E}">
        <p14:creationId xmlns:p14="http://schemas.microsoft.com/office/powerpoint/2010/main" val="3248133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E715B5-41A2-5762-8F3B-1CBC2D4C4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28" y="677491"/>
            <a:ext cx="10242350" cy="706964"/>
          </a:xfrm>
        </p:spPr>
        <p:txBody>
          <a:bodyPr/>
          <a:lstStyle/>
          <a:p>
            <a:r>
              <a:rPr lang="es-CO" dirty="0"/>
              <a:t>Modelos predictivos (IE) vs Modelos causales (IC)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9BDAB6-9E2A-157B-49B1-4907237BD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D642B70-1A7A-D927-9FC6-29DA712F9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387" y="1384455"/>
            <a:ext cx="7442522" cy="524783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C92292C-058C-95C6-DD4D-CE395DF1D972}"/>
              </a:ext>
            </a:extLst>
          </p:cNvPr>
          <p:cNvSpPr txBox="1"/>
          <p:nvPr/>
        </p:nvSpPr>
        <p:spPr>
          <a:xfrm>
            <a:off x="7586522" y="6615375"/>
            <a:ext cx="44614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800" dirty="0"/>
              <a:t>https://www.youtube.com/watch?v=KNPYUVmY3NM&amp;ab_channel=RichardMcElreath</a:t>
            </a:r>
          </a:p>
        </p:txBody>
      </p:sp>
    </p:spTree>
    <p:extLst>
      <p:ext uri="{BB962C8B-B14F-4D97-AF65-F5344CB8AC3E}">
        <p14:creationId xmlns:p14="http://schemas.microsoft.com/office/powerpoint/2010/main" val="278860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E715B5-41A2-5762-8F3B-1CBC2D4C4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711" y="685766"/>
            <a:ext cx="8761413" cy="706964"/>
          </a:xfrm>
        </p:spPr>
        <p:txBody>
          <a:bodyPr/>
          <a:lstStyle/>
          <a:p>
            <a:r>
              <a:rPr lang="es-CO" dirty="0"/>
              <a:t>El modelo geocéntrico, predictivo pero no causal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9BDAB6-9E2A-157B-49B1-4907237BD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965" y="2129746"/>
            <a:ext cx="5046562" cy="4805248"/>
          </a:xfrm>
        </p:spPr>
        <p:txBody>
          <a:bodyPr>
            <a:normAutofit fontScale="92500"/>
          </a:bodyPr>
          <a:lstStyle/>
          <a:p>
            <a:r>
              <a:rPr lang="es-CO" sz="3200" dirty="0"/>
              <a:t>Los modelos pueden ser precisos sin ser correctos</a:t>
            </a:r>
          </a:p>
          <a:p>
            <a:r>
              <a:rPr lang="es-CO" sz="3200" dirty="0"/>
              <a:t>Los datos en si mismo no contienen información sobre las causas</a:t>
            </a:r>
          </a:p>
          <a:p>
            <a:r>
              <a:rPr lang="es-ES" sz="3200" dirty="0"/>
              <a:t>No es posible confiar en que se pueden entender las causas solo a partir de los datos</a:t>
            </a:r>
            <a:endParaRPr lang="es-CO" sz="32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C92292C-058C-95C6-DD4D-CE395DF1D972}"/>
              </a:ext>
            </a:extLst>
          </p:cNvPr>
          <p:cNvSpPr txBox="1"/>
          <p:nvPr/>
        </p:nvSpPr>
        <p:spPr>
          <a:xfrm>
            <a:off x="7586522" y="6615375"/>
            <a:ext cx="44614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800" dirty="0"/>
              <a:t>https://www.youtube.com/watch?v=KNPYUVmY3NM&amp;ab_channel=RichardMcElreath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C97529C-A426-8603-B998-19281F9A4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475" y="1091793"/>
            <a:ext cx="5284525" cy="547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621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E715B5-41A2-5762-8F3B-1CBC2D4C4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286" y="532435"/>
            <a:ext cx="8761413" cy="706964"/>
          </a:xfrm>
        </p:spPr>
        <p:txBody>
          <a:bodyPr/>
          <a:lstStyle/>
          <a:p>
            <a:r>
              <a:rPr lang="es-CO" dirty="0"/>
              <a:t>El modelo heliocéntrico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C92292C-058C-95C6-DD4D-CE395DF1D972}"/>
              </a:ext>
            </a:extLst>
          </p:cNvPr>
          <p:cNvSpPr txBox="1"/>
          <p:nvPr/>
        </p:nvSpPr>
        <p:spPr>
          <a:xfrm>
            <a:off x="7586522" y="6615375"/>
            <a:ext cx="40094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800" dirty="0"/>
              <a:t>https://www.youtube.com/watch?v=iFQY4dnYoVY&amp;ab_channel=MatesMike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E10EE909-F24F-40F3-9F0C-16B7A823D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55F81DAB-1E19-3E7E-D4C4-7B3E1B24D8F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4061746"/>
              </p:ext>
            </p:extLst>
          </p:nvPr>
        </p:nvGraphicFramePr>
        <p:xfrm>
          <a:off x="1619250" y="1239399"/>
          <a:ext cx="8953500" cy="54312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953560" imgH="6484680" progId="PBrush">
                  <p:embed/>
                </p:oleObj>
              </mc:Choice>
              <mc:Fallback>
                <p:oleObj name="Bitmap Image" r:id="rId2" imgW="8953560" imgH="6484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250" y="1239399"/>
                        <a:ext cx="8953500" cy="54312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3547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881C10-470A-D804-233E-889EA76EF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645" y="522256"/>
            <a:ext cx="8761413" cy="706964"/>
          </a:xfrm>
        </p:spPr>
        <p:txBody>
          <a:bodyPr/>
          <a:lstStyle/>
          <a:p>
            <a:r>
              <a:rPr lang="es-CO" dirty="0"/>
              <a:t>Las paradojas epidemiológicas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E90C1A-041E-D2D2-FDFA-26876AB97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106" y="2399002"/>
            <a:ext cx="5396677" cy="41985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800" dirty="0"/>
              <a:t>Los niños con bajo peso al nacer de madres fumadoras tienen una tasa de mortalidad infantil más baja que los niños con bajo peso al nacer de madres no fumadoras</a:t>
            </a:r>
            <a:endParaRPr lang="es-CO" sz="280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550959E7-008B-69ED-D07E-8E9DF474E1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7590927"/>
              </p:ext>
            </p:extLst>
          </p:nvPr>
        </p:nvGraphicFramePr>
        <p:xfrm>
          <a:off x="5567783" y="1229220"/>
          <a:ext cx="7124140" cy="56287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4630400" imgH="8229600" progId="PBrush">
                  <p:embed/>
                </p:oleObj>
              </mc:Choice>
              <mc:Fallback>
                <p:oleObj name="Bitmap Image" r:id="rId2" imgW="14630400" imgH="8229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567783" y="1229220"/>
                        <a:ext cx="7124140" cy="56287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20703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43694</TotalTime>
  <Words>1569</Words>
  <Application>Microsoft Office PowerPoint</Application>
  <PresentationFormat>Panorámica</PresentationFormat>
  <Paragraphs>238</Paragraphs>
  <Slides>40</Slides>
  <Notes>5</Notes>
  <HiddenSlides>9</HiddenSlides>
  <MMClips>0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40</vt:i4>
      </vt:variant>
    </vt:vector>
  </HeadingPairs>
  <TitlesOfParts>
    <vt:vector size="47" baseType="lpstr">
      <vt:lpstr>Arial</vt:lpstr>
      <vt:lpstr>Calibri</vt:lpstr>
      <vt:lpstr>Century Gothic</vt:lpstr>
      <vt:lpstr>Times New Roman</vt:lpstr>
      <vt:lpstr>Wingdings 3</vt:lpstr>
      <vt:lpstr>Sala de reuniones Ion</vt:lpstr>
      <vt:lpstr>Bitmap Image</vt:lpstr>
      <vt:lpstr>INFERENCIA CAUSAL EN EPIDEMIOLOGÍA AMBIENTAL</vt:lpstr>
      <vt:lpstr>CONTENIDO</vt:lpstr>
      <vt:lpstr>De asociaciones causales a asociaciones no causales</vt:lpstr>
      <vt:lpstr>Que es inferencia causal</vt:lpstr>
      <vt:lpstr>Inferencia Causal (IC) vs Inferencia Estadística (IE)</vt:lpstr>
      <vt:lpstr>Modelos predictivos (IE) vs Modelos causales (IC)</vt:lpstr>
      <vt:lpstr>El modelo geocéntrico, predictivo pero no causal </vt:lpstr>
      <vt:lpstr>El modelo heliocéntrico</vt:lpstr>
      <vt:lpstr>Las paradojas epidemiológicas </vt:lpstr>
      <vt:lpstr>Paradojas epidemiológicas resultas</vt:lpstr>
      <vt:lpstr>Efecto causal individual</vt:lpstr>
      <vt:lpstr>El problema fundamental de la inferencia causal: los datos faltantes</vt:lpstr>
      <vt:lpstr>Problemas con los modelos de regresión para estimar la asociación causal en estudios observacionales (Tomado de Donald Rubin)</vt:lpstr>
      <vt:lpstr>Por qué los modelos de regresión son dominantes para estimar el efecto de X en Y en EO? (Tomado de Donald Rubin)</vt:lpstr>
      <vt:lpstr>El problema de usar simplemente regresiones ajustadas</vt:lpstr>
      <vt:lpstr>Pasos del análisis causal</vt:lpstr>
      <vt:lpstr>Variables de un DAG</vt:lpstr>
      <vt:lpstr>Ejemplo de modelo causal (DAG)</vt:lpstr>
      <vt:lpstr>Relaciones entre variables en un DAG</vt:lpstr>
      <vt:lpstr>Ejemplo de ajuste inapropiado. Sesgo por ajuste de collider / Paradoja de Berkson</vt:lpstr>
      <vt:lpstr>Independencias condicionadas</vt:lpstr>
      <vt:lpstr>Rutas de la asociación causal</vt:lpstr>
      <vt:lpstr>Supuestos de los estimandos (Rutas)</vt:lpstr>
      <vt:lpstr>Métodos estadísticos para estimación de la asociación causal (efecto)</vt:lpstr>
      <vt:lpstr>Problema con los métodos estadísticos para estimación de la asociación causal</vt:lpstr>
      <vt:lpstr>Métodos de ML para la  estimación de la asociación causal</vt:lpstr>
      <vt:lpstr>Ejemplo de un método de inferencia causal (Matching)</vt:lpstr>
      <vt:lpstr>GRACIAS</vt:lpstr>
      <vt:lpstr>Efecto causal del fenómeno de El Niño sobre el exceso de casos de hepatitis A en Colombia</vt:lpstr>
      <vt:lpstr>Manuscrito sometido</vt:lpstr>
      <vt:lpstr>Ciclo ENSO y los episodios de El Niño y La Niña</vt:lpstr>
      <vt:lpstr>Objetivo</vt:lpstr>
      <vt:lpstr>Por qué hepatitis A y ciclo El Niño-La Niña?</vt:lpstr>
      <vt:lpstr>Métodos</vt:lpstr>
      <vt:lpstr>DAG</vt:lpstr>
      <vt:lpstr>Resultados Neutral vs La Niña</vt:lpstr>
      <vt:lpstr>Resultados Neutral vs El Niño</vt:lpstr>
      <vt:lpstr>Resultados El Niño vs La Niña</vt:lpstr>
      <vt:lpstr>Pruebas de robustez (Neutral vs El Niño, ATE=1.03)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CONTAMINACIÓN DEL AIRE Y ENFERMEDADES RESPIRATORIAS Y CARDIOVASCULARES</dc:title>
  <dc:creator>David</dc:creator>
  <cp:lastModifiedBy>Juan David Gutierrez</cp:lastModifiedBy>
  <cp:revision>232</cp:revision>
  <dcterms:created xsi:type="dcterms:W3CDTF">2021-01-21T23:10:39Z</dcterms:created>
  <dcterms:modified xsi:type="dcterms:W3CDTF">2022-10-22T23:36:55Z</dcterms:modified>
</cp:coreProperties>
</file>

<file path=docProps/thumbnail.jpeg>
</file>